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3"/>
  </p:notesMasterIdLst>
  <p:sldIdLst>
    <p:sldId id="256" r:id="rId5"/>
    <p:sldId id="257" r:id="rId6"/>
    <p:sldId id="263" r:id="rId7"/>
    <p:sldId id="312" r:id="rId8"/>
    <p:sldId id="313" r:id="rId9"/>
    <p:sldId id="314" r:id="rId10"/>
    <p:sldId id="306" r:id="rId11"/>
    <p:sldId id="258" r:id="rId12"/>
    <p:sldId id="400" r:id="rId13"/>
    <p:sldId id="287" r:id="rId14"/>
    <p:sldId id="360" r:id="rId15"/>
    <p:sldId id="361" r:id="rId16"/>
    <p:sldId id="382" r:id="rId17"/>
    <p:sldId id="301" r:id="rId18"/>
    <p:sldId id="302" r:id="rId19"/>
    <p:sldId id="401" r:id="rId20"/>
    <p:sldId id="271" r:id="rId21"/>
    <p:sldId id="395" r:id="rId22"/>
    <p:sldId id="362" r:id="rId23"/>
    <p:sldId id="347" r:id="rId24"/>
    <p:sldId id="383" r:id="rId25"/>
    <p:sldId id="291" r:id="rId26"/>
    <p:sldId id="297" r:id="rId27"/>
    <p:sldId id="264" r:id="rId28"/>
    <p:sldId id="384" r:id="rId29"/>
    <p:sldId id="293" r:id="rId30"/>
    <p:sldId id="261" r:id="rId31"/>
    <p:sldId id="298" r:id="rId32"/>
    <p:sldId id="286" r:id="rId33"/>
    <p:sldId id="266" r:id="rId34"/>
    <p:sldId id="269" r:id="rId35"/>
    <p:sldId id="385" r:id="rId36"/>
    <p:sldId id="295" r:id="rId37"/>
    <p:sldId id="270" r:id="rId38"/>
    <p:sldId id="304" r:id="rId39"/>
    <p:sldId id="386" r:id="rId40"/>
    <p:sldId id="288" r:id="rId41"/>
    <p:sldId id="278" r:id="rId42"/>
    <p:sldId id="277" r:id="rId43"/>
    <p:sldId id="387" r:id="rId44"/>
    <p:sldId id="308" r:id="rId45"/>
    <p:sldId id="279" r:id="rId46"/>
    <p:sldId id="307" r:id="rId47"/>
    <p:sldId id="373" r:id="rId48"/>
    <p:sldId id="375" r:id="rId49"/>
    <p:sldId id="388" r:id="rId50"/>
    <p:sldId id="292" r:id="rId51"/>
    <p:sldId id="305" r:id="rId52"/>
    <p:sldId id="309" r:id="rId53"/>
    <p:sldId id="282" r:id="rId54"/>
    <p:sldId id="389" r:id="rId55"/>
    <p:sldId id="283" r:id="rId56"/>
    <p:sldId id="390" r:id="rId57"/>
    <p:sldId id="284" r:id="rId58"/>
    <p:sldId id="285" r:id="rId59"/>
    <p:sldId id="260" r:id="rId60"/>
    <p:sldId id="303" r:id="rId61"/>
    <p:sldId id="396" r:id="rId62"/>
    <p:sldId id="397" r:id="rId63"/>
    <p:sldId id="398" r:id="rId64"/>
    <p:sldId id="399" r:id="rId65"/>
    <p:sldId id="392" r:id="rId66"/>
    <p:sldId id="393" r:id="rId67"/>
    <p:sldId id="394" r:id="rId68"/>
    <p:sldId id="299" r:id="rId69"/>
    <p:sldId id="265" r:id="rId70"/>
    <p:sldId id="391" r:id="rId71"/>
    <p:sldId id="267" r:id="rId7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D1DC09-5FFE-7C7A-929A-DEF6986AB7A3}" name="Megarry, Kathy" initials="MK" userId="S::kathy.megarry@mspmac.org::9f706272-4daf-4568-ab53-07ebc5f49509" providerId="AD"/>
  <p188:author id="{B807DD92-AE0C-4E09-EDD2-A6BADD34114E}" name="Kelly, Alison" initials="KA" userId="S::alison.kelly@mspmac.org::f0ed4780-3d9a-4460-9155-2597bb0fbcb4" providerId="AD"/>
  <p188:author id="{DE565C9C-9906-DC46-33BD-88AB0904AFCD}" name="Kelly, Alison" initials="AK" userId="S::Alison.Kelly@MSPMAC.ORG::f0ed4780-3d9a-4460-9155-2597bb0fbcb4" providerId="AD"/>
  <p188:author id="{DEAFA6BB-3DEC-D1C5-4367-4153F4260055}" name="Jefferson, Tekia" initials="JT" userId="S::tekia.jefferson@mspmac.org::5a549484-d63c-44ce-829e-90f596e26e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95"/>
    <a:srgbClr val="F35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80" autoAdjust="0"/>
  </p:normalViewPr>
  <p:slideViewPr>
    <p:cSldViewPr snapToGrid="0">
      <p:cViewPr varScale="1">
        <p:scale>
          <a:sx n="61" d="100"/>
          <a:sy n="61" d="100"/>
        </p:scale>
        <p:origin x="149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7.png"/><Relationship Id="rId7"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28.svg"/></Relationships>
</file>

<file path=ppt/diagrams/_rels/data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6.png"/><Relationship Id="rId7" Type="http://schemas.openxmlformats.org/officeDocument/2006/relationships/image" Target="../media/image48.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ata1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49.svg"/></Relationships>
</file>

<file path=ppt/diagrams/_rels/data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7.png"/><Relationship Id="rId7"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2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6.png"/><Relationship Id="rId7" Type="http://schemas.openxmlformats.org/officeDocument/2006/relationships/image" Target="../media/image48.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4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CC452-F8EE-4C72-93DB-AFF202033518}"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4053EDB4-3AC3-4132-AAC2-70D9E29FAD90}">
      <dgm:prSet custT="1"/>
      <dgm:spPr/>
      <dgm:t>
        <a:bodyPr/>
        <a:lstStyle/>
        <a:p>
          <a:r>
            <a:rPr lang="en-US" sz="1600" dirty="0"/>
            <a:t>Find out what happened.</a:t>
          </a:r>
        </a:p>
      </dgm:t>
    </dgm:pt>
    <dgm:pt modelId="{FF46686B-BBEC-4F07-A156-3892316F1FDF}" type="parTrans" cxnId="{9C3A33EA-CA30-4262-ACCB-7589758F972A}">
      <dgm:prSet/>
      <dgm:spPr/>
      <dgm:t>
        <a:bodyPr/>
        <a:lstStyle/>
        <a:p>
          <a:endParaRPr lang="en-US"/>
        </a:p>
      </dgm:t>
    </dgm:pt>
    <dgm:pt modelId="{3D55E78C-4DA2-4057-8444-5F563757779B}" type="sibTrans" cxnId="{9C3A33EA-CA30-4262-ACCB-7589758F972A}">
      <dgm:prSet/>
      <dgm:spPr/>
      <dgm:t>
        <a:bodyPr/>
        <a:lstStyle/>
        <a:p>
          <a:endParaRPr lang="en-US"/>
        </a:p>
      </dgm:t>
    </dgm:pt>
    <dgm:pt modelId="{D4A507BC-9327-4310-8174-184D6FD57DC7}">
      <dgm:prSet custT="1"/>
      <dgm:spPr/>
      <dgm:t>
        <a:bodyPr/>
        <a:lstStyle/>
        <a:p>
          <a:r>
            <a:rPr lang="en-US" sz="1400" dirty="0"/>
            <a:t>Determine whether policy was violated.</a:t>
          </a:r>
        </a:p>
      </dgm:t>
    </dgm:pt>
    <dgm:pt modelId="{0777BC00-969D-41C4-88CC-0A1E85E2DD97}" type="parTrans" cxnId="{10E26086-D7B7-4B9A-811C-2D372C473EF0}">
      <dgm:prSet/>
      <dgm:spPr/>
      <dgm:t>
        <a:bodyPr/>
        <a:lstStyle/>
        <a:p>
          <a:endParaRPr lang="en-US"/>
        </a:p>
      </dgm:t>
    </dgm:pt>
    <dgm:pt modelId="{D00D9B20-87E6-4056-B34D-44DD34BB93B9}" type="sibTrans" cxnId="{10E26086-D7B7-4B9A-811C-2D372C473EF0}">
      <dgm:prSet/>
      <dgm:spPr/>
      <dgm:t>
        <a:bodyPr/>
        <a:lstStyle/>
        <a:p>
          <a:endParaRPr lang="en-US"/>
        </a:p>
      </dgm:t>
    </dgm:pt>
    <dgm:pt modelId="{AD51815B-6436-46C2-9074-F2DB47ABDD51}">
      <dgm:prSet custT="1"/>
      <dgm:spPr/>
      <dgm:t>
        <a:bodyPr/>
        <a:lstStyle/>
        <a:p>
          <a:r>
            <a:rPr lang="en-US" sz="1400" dirty="0"/>
            <a:t>Assist in determining next steps for the organization and any individuals involved, including assessing for discipline.</a:t>
          </a:r>
        </a:p>
      </dgm:t>
    </dgm:pt>
    <dgm:pt modelId="{8DA0C507-485C-4F04-B666-167AE56EDBDB}" type="parTrans" cxnId="{14B91C6A-4122-497B-B883-AFC061A47F8B}">
      <dgm:prSet/>
      <dgm:spPr/>
      <dgm:t>
        <a:bodyPr/>
        <a:lstStyle/>
        <a:p>
          <a:endParaRPr lang="en-US"/>
        </a:p>
      </dgm:t>
    </dgm:pt>
    <dgm:pt modelId="{F1099AB4-EE7A-49AB-8FB5-4D30349D546E}" type="sibTrans" cxnId="{14B91C6A-4122-497B-B883-AFC061A47F8B}">
      <dgm:prSet/>
      <dgm:spPr/>
      <dgm:t>
        <a:bodyPr/>
        <a:lstStyle/>
        <a:p>
          <a:endParaRPr lang="en-US"/>
        </a:p>
      </dgm:t>
    </dgm:pt>
    <dgm:pt modelId="{EC5D7B3A-B3E6-4939-B6CA-52AF3C671170}">
      <dgm:prSet/>
      <dgm:spPr/>
      <dgm:t>
        <a:bodyPr/>
        <a:lstStyle/>
        <a:p>
          <a:r>
            <a:rPr lang="en-US"/>
            <a:t>Provide a fair and thorough process for the complainant and subject.</a:t>
          </a:r>
        </a:p>
      </dgm:t>
    </dgm:pt>
    <dgm:pt modelId="{6307E6D7-56EE-46C3-ADF1-E9975237FCAB}" type="parTrans" cxnId="{1091523E-769E-45F1-9C7E-B6CAAE8D01B9}">
      <dgm:prSet/>
      <dgm:spPr/>
      <dgm:t>
        <a:bodyPr/>
        <a:lstStyle/>
        <a:p>
          <a:endParaRPr lang="en-US"/>
        </a:p>
      </dgm:t>
    </dgm:pt>
    <dgm:pt modelId="{7D5653D7-F4BB-49A3-A470-C491B3341216}" type="sibTrans" cxnId="{1091523E-769E-45F1-9C7E-B6CAAE8D01B9}">
      <dgm:prSet/>
      <dgm:spPr/>
      <dgm:t>
        <a:bodyPr/>
        <a:lstStyle/>
        <a:p>
          <a:endParaRPr lang="en-US"/>
        </a:p>
      </dgm:t>
    </dgm:pt>
    <dgm:pt modelId="{E709E06C-E3FF-4BAE-93CC-3A3F7A37F20D}">
      <dgm:prSet/>
      <dgm:spPr/>
      <dgm:t>
        <a:bodyPr/>
        <a:lstStyle/>
        <a:p>
          <a:r>
            <a:rPr lang="en-US"/>
            <a:t>Helps to meet due process requirements, especially for union represented employees. </a:t>
          </a:r>
        </a:p>
      </dgm:t>
    </dgm:pt>
    <dgm:pt modelId="{F882E172-808D-48DE-B54E-64CCC8149D29}" type="parTrans" cxnId="{F9BC9CE7-477D-419D-B881-58458AE185AA}">
      <dgm:prSet/>
      <dgm:spPr/>
      <dgm:t>
        <a:bodyPr/>
        <a:lstStyle/>
        <a:p>
          <a:endParaRPr lang="en-US"/>
        </a:p>
      </dgm:t>
    </dgm:pt>
    <dgm:pt modelId="{B9B5D38F-EED6-42AC-AE37-6B7FB523A0A5}" type="sibTrans" cxnId="{F9BC9CE7-477D-419D-B881-58458AE185AA}">
      <dgm:prSet/>
      <dgm:spPr/>
      <dgm:t>
        <a:bodyPr/>
        <a:lstStyle/>
        <a:p>
          <a:endParaRPr lang="en-US"/>
        </a:p>
      </dgm:t>
    </dgm:pt>
    <dgm:pt modelId="{4ACA5E51-8F57-42E2-98FA-C881E2201EFB}">
      <dgm:prSet/>
      <dgm:spPr/>
      <dgm:t>
        <a:bodyPr/>
        <a:lstStyle/>
        <a:p>
          <a:r>
            <a:rPr lang="en-US" dirty="0"/>
            <a:t>Helps create visible evidence that employee concerns are taken seriously. </a:t>
          </a:r>
        </a:p>
      </dgm:t>
    </dgm:pt>
    <dgm:pt modelId="{CFC51E75-160E-46AB-B9D5-300B152CAD32}" type="parTrans" cxnId="{8B444047-E27B-4332-A86D-0AF6A3317D39}">
      <dgm:prSet/>
      <dgm:spPr/>
      <dgm:t>
        <a:bodyPr/>
        <a:lstStyle/>
        <a:p>
          <a:endParaRPr lang="en-US"/>
        </a:p>
      </dgm:t>
    </dgm:pt>
    <dgm:pt modelId="{F7B51787-5A1E-4BB8-A0C5-2B4019D32591}" type="sibTrans" cxnId="{8B444047-E27B-4332-A86D-0AF6A3317D39}">
      <dgm:prSet/>
      <dgm:spPr/>
      <dgm:t>
        <a:bodyPr/>
        <a:lstStyle/>
        <a:p>
          <a:endParaRPr lang="en-US"/>
        </a:p>
      </dgm:t>
    </dgm:pt>
    <dgm:pt modelId="{8EC92B10-BADE-4C8C-AA56-FD128A0DE817}">
      <dgm:prSet custT="1"/>
      <dgm:spPr/>
      <dgm:t>
        <a:bodyPr/>
        <a:lstStyle/>
        <a:p>
          <a:r>
            <a:rPr lang="en-US" sz="1400" dirty="0"/>
            <a:t>Can provide clarity on process, procedures and policies, revealing where breakdowns may exist.</a:t>
          </a:r>
        </a:p>
      </dgm:t>
    </dgm:pt>
    <dgm:pt modelId="{F00A299F-ED29-4B2F-8229-DD4F6A7A56CB}" type="parTrans" cxnId="{27464A8A-CEE2-4AEC-8395-9983F8AD6F4E}">
      <dgm:prSet/>
      <dgm:spPr/>
      <dgm:t>
        <a:bodyPr/>
        <a:lstStyle/>
        <a:p>
          <a:endParaRPr lang="en-US"/>
        </a:p>
      </dgm:t>
    </dgm:pt>
    <dgm:pt modelId="{A37048D8-ADB6-4D23-A546-932DCDC9E3AE}" type="sibTrans" cxnId="{27464A8A-CEE2-4AEC-8395-9983F8AD6F4E}">
      <dgm:prSet/>
      <dgm:spPr/>
      <dgm:t>
        <a:bodyPr/>
        <a:lstStyle/>
        <a:p>
          <a:endParaRPr lang="en-US"/>
        </a:p>
      </dgm:t>
    </dgm:pt>
    <dgm:pt modelId="{33AE5E75-23F4-428C-AEA7-D19A63853955}" type="pres">
      <dgm:prSet presAssocID="{E48CC452-F8EE-4C72-93DB-AFF202033518}" presName="Name0" presStyleCnt="0">
        <dgm:presLayoutVars>
          <dgm:dir/>
          <dgm:resizeHandles val="exact"/>
        </dgm:presLayoutVars>
      </dgm:prSet>
      <dgm:spPr/>
    </dgm:pt>
    <dgm:pt modelId="{B61B9A2A-5845-48D3-8ECD-BAA69E5D499B}" type="pres">
      <dgm:prSet presAssocID="{EC5D7B3A-B3E6-4939-B6CA-52AF3C671170}" presName="node" presStyleLbl="node1" presStyleIdx="0" presStyleCnt="5">
        <dgm:presLayoutVars>
          <dgm:bulletEnabled val="1"/>
        </dgm:presLayoutVars>
      </dgm:prSet>
      <dgm:spPr/>
    </dgm:pt>
    <dgm:pt modelId="{6F448D32-57E5-4B4F-88F4-3EAD243F84F4}" type="pres">
      <dgm:prSet presAssocID="{7D5653D7-F4BB-49A3-A470-C491B3341216}" presName="sibTrans" presStyleLbl="sibTrans2D1" presStyleIdx="0" presStyleCnt="4"/>
      <dgm:spPr/>
    </dgm:pt>
    <dgm:pt modelId="{00CEF8CC-710B-4AD9-AF09-9576DECBDA3A}" type="pres">
      <dgm:prSet presAssocID="{7D5653D7-F4BB-49A3-A470-C491B3341216}" presName="connectorText" presStyleLbl="sibTrans2D1" presStyleIdx="0" presStyleCnt="4"/>
      <dgm:spPr/>
    </dgm:pt>
    <dgm:pt modelId="{7D6D5E29-6469-45E8-9D10-8C9A90EA9F4B}" type="pres">
      <dgm:prSet presAssocID="{4053EDB4-3AC3-4132-AAC2-70D9E29FAD90}" presName="node" presStyleLbl="node1" presStyleIdx="1" presStyleCnt="5">
        <dgm:presLayoutVars>
          <dgm:bulletEnabled val="1"/>
        </dgm:presLayoutVars>
      </dgm:prSet>
      <dgm:spPr/>
    </dgm:pt>
    <dgm:pt modelId="{1727EC1B-E515-46A8-B7A3-29E0BAAA71AC}" type="pres">
      <dgm:prSet presAssocID="{3D55E78C-4DA2-4057-8444-5F563757779B}" presName="sibTrans" presStyleLbl="sibTrans2D1" presStyleIdx="1" presStyleCnt="4"/>
      <dgm:spPr/>
    </dgm:pt>
    <dgm:pt modelId="{3436BCA1-2447-4410-AE92-6F16631E868C}" type="pres">
      <dgm:prSet presAssocID="{3D55E78C-4DA2-4057-8444-5F563757779B}" presName="connectorText" presStyleLbl="sibTrans2D1" presStyleIdx="1" presStyleCnt="4"/>
      <dgm:spPr/>
    </dgm:pt>
    <dgm:pt modelId="{432C6E05-F9E2-494D-AC31-A837668D5489}" type="pres">
      <dgm:prSet presAssocID="{D4A507BC-9327-4310-8174-184D6FD57DC7}" presName="node" presStyleLbl="node1" presStyleIdx="2" presStyleCnt="5">
        <dgm:presLayoutVars>
          <dgm:bulletEnabled val="1"/>
        </dgm:presLayoutVars>
      </dgm:prSet>
      <dgm:spPr/>
    </dgm:pt>
    <dgm:pt modelId="{2433A34A-14F4-444B-A7FD-D8CBFF3371A1}" type="pres">
      <dgm:prSet presAssocID="{D00D9B20-87E6-4056-B34D-44DD34BB93B9}" presName="sibTrans" presStyleLbl="sibTrans2D1" presStyleIdx="2" presStyleCnt="4"/>
      <dgm:spPr/>
    </dgm:pt>
    <dgm:pt modelId="{951A6814-474C-4D9E-8A5C-123E45F303A3}" type="pres">
      <dgm:prSet presAssocID="{D00D9B20-87E6-4056-B34D-44DD34BB93B9}" presName="connectorText" presStyleLbl="sibTrans2D1" presStyleIdx="2" presStyleCnt="4"/>
      <dgm:spPr/>
    </dgm:pt>
    <dgm:pt modelId="{0E272636-4FE0-4D61-8C84-5F00C88961C1}" type="pres">
      <dgm:prSet presAssocID="{8EC92B10-BADE-4C8C-AA56-FD128A0DE817}" presName="node" presStyleLbl="node1" presStyleIdx="3" presStyleCnt="5">
        <dgm:presLayoutVars>
          <dgm:bulletEnabled val="1"/>
        </dgm:presLayoutVars>
      </dgm:prSet>
      <dgm:spPr/>
    </dgm:pt>
    <dgm:pt modelId="{81FEF76A-72E1-4E74-A2BC-266BAA5FD7DA}" type="pres">
      <dgm:prSet presAssocID="{A37048D8-ADB6-4D23-A546-932DCDC9E3AE}" presName="sibTrans" presStyleLbl="sibTrans2D1" presStyleIdx="3" presStyleCnt="4"/>
      <dgm:spPr/>
    </dgm:pt>
    <dgm:pt modelId="{F38FD5C5-0C07-4FE9-A631-B5D16A0CF353}" type="pres">
      <dgm:prSet presAssocID="{A37048D8-ADB6-4D23-A546-932DCDC9E3AE}" presName="connectorText" presStyleLbl="sibTrans2D1" presStyleIdx="3" presStyleCnt="4"/>
      <dgm:spPr/>
    </dgm:pt>
    <dgm:pt modelId="{4A45F456-9F5D-4E10-BEAD-2B946BD65177}" type="pres">
      <dgm:prSet presAssocID="{AD51815B-6436-46C2-9074-F2DB47ABDD51}" presName="node" presStyleLbl="node1" presStyleIdx="4" presStyleCnt="5">
        <dgm:presLayoutVars>
          <dgm:bulletEnabled val="1"/>
        </dgm:presLayoutVars>
      </dgm:prSet>
      <dgm:spPr/>
    </dgm:pt>
  </dgm:ptLst>
  <dgm:cxnLst>
    <dgm:cxn modelId="{1E97D802-AE46-409B-9C27-421AB36F7114}" type="presOf" srcId="{8EC92B10-BADE-4C8C-AA56-FD128A0DE817}" destId="{0E272636-4FE0-4D61-8C84-5F00C88961C1}" srcOrd="0" destOrd="0" presId="urn:microsoft.com/office/officeart/2005/8/layout/process1"/>
    <dgm:cxn modelId="{89A2F711-7CB7-452F-99BD-7A6B9F5A7CBF}" type="presOf" srcId="{E48CC452-F8EE-4C72-93DB-AFF202033518}" destId="{33AE5E75-23F4-428C-AEA7-D19A63853955}" srcOrd="0" destOrd="0" presId="urn:microsoft.com/office/officeart/2005/8/layout/process1"/>
    <dgm:cxn modelId="{768E9A15-8D81-40D0-946A-023545DBEFCC}" type="presOf" srcId="{4ACA5E51-8F57-42E2-98FA-C881E2201EFB}" destId="{B61B9A2A-5845-48D3-8ECD-BAA69E5D499B}" srcOrd="0" destOrd="2" presId="urn:microsoft.com/office/officeart/2005/8/layout/process1"/>
    <dgm:cxn modelId="{A5F18624-467D-456B-93CB-9E92C3F1E669}" type="presOf" srcId="{3D55E78C-4DA2-4057-8444-5F563757779B}" destId="{1727EC1B-E515-46A8-B7A3-29E0BAAA71AC}" srcOrd="0" destOrd="0" presId="urn:microsoft.com/office/officeart/2005/8/layout/process1"/>
    <dgm:cxn modelId="{74FAF031-4DFB-4D24-AF19-100A9A74496F}" type="presOf" srcId="{3D55E78C-4DA2-4057-8444-5F563757779B}" destId="{3436BCA1-2447-4410-AE92-6F16631E868C}" srcOrd="1" destOrd="0" presId="urn:microsoft.com/office/officeart/2005/8/layout/process1"/>
    <dgm:cxn modelId="{1091523E-769E-45F1-9C7E-B6CAAE8D01B9}" srcId="{E48CC452-F8EE-4C72-93DB-AFF202033518}" destId="{EC5D7B3A-B3E6-4939-B6CA-52AF3C671170}" srcOrd="0" destOrd="0" parTransId="{6307E6D7-56EE-46C3-ADF1-E9975237FCAB}" sibTransId="{7D5653D7-F4BB-49A3-A470-C491B3341216}"/>
    <dgm:cxn modelId="{8AD6DB5D-900C-42DF-A3D4-D5EF83209D91}" type="presOf" srcId="{D00D9B20-87E6-4056-B34D-44DD34BB93B9}" destId="{951A6814-474C-4D9E-8A5C-123E45F303A3}" srcOrd="1" destOrd="0" presId="urn:microsoft.com/office/officeart/2005/8/layout/process1"/>
    <dgm:cxn modelId="{F9A2C542-FDA0-426A-B9C4-F37A8A4D8A1E}" type="presOf" srcId="{AD51815B-6436-46C2-9074-F2DB47ABDD51}" destId="{4A45F456-9F5D-4E10-BEAD-2B946BD65177}" srcOrd="0" destOrd="0" presId="urn:microsoft.com/office/officeart/2005/8/layout/process1"/>
    <dgm:cxn modelId="{AA12F044-F853-4A84-8AD5-698E186968E5}" type="presOf" srcId="{E709E06C-E3FF-4BAE-93CC-3A3F7A37F20D}" destId="{B61B9A2A-5845-48D3-8ECD-BAA69E5D499B}" srcOrd="0" destOrd="1" presId="urn:microsoft.com/office/officeart/2005/8/layout/process1"/>
    <dgm:cxn modelId="{8B444047-E27B-4332-A86D-0AF6A3317D39}" srcId="{EC5D7B3A-B3E6-4939-B6CA-52AF3C671170}" destId="{4ACA5E51-8F57-42E2-98FA-C881E2201EFB}" srcOrd="1" destOrd="0" parTransId="{CFC51E75-160E-46AB-B9D5-300B152CAD32}" sibTransId="{F7B51787-5A1E-4BB8-A0C5-2B4019D32591}"/>
    <dgm:cxn modelId="{07A8AD48-3D2B-4DF9-8EBF-13556CFBF30A}" type="presOf" srcId="{D00D9B20-87E6-4056-B34D-44DD34BB93B9}" destId="{2433A34A-14F4-444B-A7FD-D8CBFF3371A1}" srcOrd="0" destOrd="0" presId="urn:microsoft.com/office/officeart/2005/8/layout/process1"/>
    <dgm:cxn modelId="{14B91C6A-4122-497B-B883-AFC061A47F8B}" srcId="{E48CC452-F8EE-4C72-93DB-AFF202033518}" destId="{AD51815B-6436-46C2-9074-F2DB47ABDD51}" srcOrd="4" destOrd="0" parTransId="{8DA0C507-485C-4F04-B666-167AE56EDBDB}" sibTransId="{F1099AB4-EE7A-49AB-8FB5-4D30349D546E}"/>
    <dgm:cxn modelId="{29F6654A-07A1-408A-B07D-A55F7C95F313}" type="presOf" srcId="{A37048D8-ADB6-4D23-A546-932DCDC9E3AE}" destId="{81FEF76A-72E1-4E74-A2BC-266BAA5FD7DA}" srcOrd="0" destOrd="0" presId="urn:microsoft.com/office/officeart/2005/8/layout/process1"/>
    <dgm:cxn modelId="{FC4B774A-B8F7-43A4-A407-C00DC3282388}" type="presOf" srcId="{A37048D8-ADB6-4D23-A546-932DCDC9E3AE}" destId="{F38FD5C5-0C07-4FE9-A631-B5D16A0CF353}" srcOrd="1" destOrd="0" presId="urn:microsoft.com/office/officeart/2005/8/layout/process1"/>
    <dgm:cxn modelId="{420A8654-F01D-47B0-BD46-4B6634DF37F3}" type="presOf" srcId="{7D5653D7-F4BB-49A3-A470-C491B3341216}" destId="{6F448D32-57E5-4B4F-88F4-3EAD243F84F4}" srcOrd="0" destOrd="0" presId="urn:microsoft.com/office/officeart/2005/8/layout/process1"/>
    <dgm:cxn modelId="{10E26086-D7B7-4B9A-811C-2D372C473EF0}" srcId="{E48CC452-F8EE-4C72-93DB-AFF202033518}" destId="{D4A507BC-9327-4310-8174-184D6FD57DC7}" srcOrd="2" destOrd="0" parTransId="{0777BC00-969D-41C4-88CC-0A1E85E2DD97}" sibTransId="{D00D9B20-87E6-4056-B34D-44DD34BB93B9}"/>
    <dgm:cxn modelId="{27464A8A-CEE2-4AEC-8395-9983F8AD6F4E}" srcId="{E48CC452-F8EE-4C72-93DB-AFF202033518}" destId="{8EC92B10-BADE-4C8C-AA56-FD128A0DE817}" srcOrd="3" destOrd="0" parTransId="{F00A299F-ED29-4B2F-8229-DD4F6A7A56CB}" sibTransId="{A37048D8-ADB6-4D23-A546-932DCDC9E3AE}"/>
    <dgm:cxn modelId="{54E446A7-6822-4045-93F4-157E6BFFC121}" type="presOf" srcId="{D4A507BC-9327-4310-8174-184D6FD57DC7}" destId="{432C6E05-F9E2-494D-AC31-A837668D5489}" srcOrd="0" destOrd="0" presId="urn:microsoft.com/office/officeart/2005/8/layout/process1"/>
    <dgm:cxn modelId="{EF1BE6C6-824A-47CE-AE54-1E6EDE135618}" type="presOf" srcId="{EC5D7B3A-B3E6-4939-B6CA-52AF3C671170}" destId="{B61B9A2A-5845-48D3-8ECD-BAA69E5D499B}" srcOrd="0" destOrd="0" presId="urn:microsoft.com/office/officeart/2005/8/layout/process1"/>
    <dgm:cxn modelId="{F45B84E5-D009-45FA-BCB6-E95E85D5E3EB}" type="presOf" srcId="{4053EDB4-3AC3-4132-AAC2-70D9E29FAD90}" destId="{7D6D5E29-6469-45E8-9D10-8C9A90EA9F4B}" srcOrd="0" destOrd="0" presId="urn:microsoft.com/office/officeart/2005/8/layout/process1"/>
    <dgm:cxn modelId="{F9BC9CE7-477D-419D-B881-58458AE185AA}" srcId="{EC5D7B3A-B3E6-4939-B6CA-52AF3C671170}" destId="{E709E06C-E3FF-4BAE-93CC-3A3F7A37F20D}" srcOrd="0" destOrd="0" parTransId="{F882E172-808D-48DE-B54E-64CCC8149D29}" sibTransId="{B9B5D38F-EED6-42AC-AE37-6B7FB523A0A5}"/>
    <dgm:cxn modelId="{9C3A33EA-CA30-4262-ACCB-7589758F972A}" srcId="{E48CC452-F8EE-4C72-93DB-AFF202033518}" destId="{4053EDB4-3AC3-4132-AAC2-70D9E29FAD90}" srcOrd="1" destOrd="0" parTransId="{FF46686B-BBEC-4F07-A156-3892316F1FDF}" sibTransId="{3D55E78C-4DA2-4057-8444-5F563757779B}"/>
    <dgm:cxn modelId="{FA18FEEA-0B84-4C9D-94D0-8E58BEABBCD5}" type="presOf" srcId="{7D5653D7-F4BB-49A3-A470-C491B3341216}" destId="{00CEF8CC-710B-4AD9-AF09-9576DECBDA3A}" srcOrd="1" destOrd="0" presId="urn:microsoft.com/office/officeart/2005/8/layout/process1"/>
    <dgm:cxn modelId="{F659563F-F502-46FD-9892-A38575B748C9}" type="presParOf" srcId="{33AE5E75-23F4-428C-AEA7-D19A63853955}" destId="{B61B9A2A-5845-48D3-8ECD-BAA69E5D499B}" srcOrd="0" destOrd="0" presId="urn:microsoft.com/office/officeart/2005/8/layout/process1"/>
    <dgm:cxn modelId="{C7A4031A-0AF0-4882-A3FC-91A98C230654}" type="presParOf" srcId="{33AE5E75-23F4-428C-AEA7-D19A63853955}" destId="{6F448D32-57E5-4B4F-88F4-3EAD243F84F4}" srcOrd="1" destOrd="0" presId="urn:microsoft.com/office/officeart/2005/8/layout/process1"/>
    <dgm:cxn modelId="{91BE5D8D-F911-417B-980F-1EA35D9FF2E1}" type="presParOf" srcId="{6F448D32-57E5-4B4F-88F4-3EAD243F84F4}" destId="{00CEF8CC-710B-4AD9-AF09-9576DECBDA3A}" srcOrd="0" destOrd="0" presId="urn:microsoft.com/office/officeart/2005/8/layout/process1"/>
    <dgm:cxn modelId="{29157EA0-8A9E-411A-8BEE-4CDFBCE93007}" type="presParOf" srcId="{33AE5E75-23F4-428C-AEA7-D19A63853955}" destId="{7D6D5E29-6469-45E8-9D10-8C9A90EA9F4B}" srcOrd="2" destOrd="0" presId="urn:microsoft.com/office/officeart/2005/8/layout/process1"/>
    <dgm:cxn modelId="{3D55AC04-BA00-467E-8684-EC37631B52B1}" type="presParOf" srcId="{33AE5E75-23F4-428C-AEA7-D19A63853955}" destId="{1727EC1B-E515-46A8-B7A3-29E0BAAA71AC}" srcOrd="3" destOrd="0" presId="urn:microsoft.com/office/officeart/2005/8/layout/process1"/>
    <dgm:cxn modelId="{CF931423-42B4-4B70-BB22-1C1C21BAF146}" type="presParOf" srcId="{1727EC1B-E515-46A8-B7A3-29E0BAAA71AC}" destId="{3436BCA1-2447-4410-AE92-6F16631E868C}" srcOrd="0" destOrd="0" presId="urn:microsoft.com/office/officeart/2005/8/layout/process1"/>
    <dgm:cxn modelId="{ED51CA4C-3C18-466D-9F1C-62D6A5FACF5E}" type="presParOf" srcId="{33AE5E75-23F4-428C-AEA7-D19A63853955}" destId="{432C6E05-F9E2-494D-AC31-A837668D5489}" srcOrd="4" destOrd="0" presId="urn:microsoft.com/office/officeart/2005/8/layout/process1"/>
    <dgm:cxn modelId="{3D0C2781-D66E-4627-A392-F15D7474FB9F}" type="presParOf" srcId="{33AE5E75-23F4-428C-AEA7-D19A63853955}" destId="{2433A34A-14F4-444B-A7FD-D8CBFF3371A1}" srcOrd="5" destOrd="0" presId="urn:microsoft.com/office/officeart/2005/8/layout/process1"/>
    <dgm:cxn modelId="{7FA34856-A007-4245-BF6E-A1DDE82B83F0}" type="presParOf" srcId="{2433A34A-14F4-444B-A7FD-D8CBFF3371A1}" destId="{951A6814-474C-4D9E-8A5C-123E45F303A3}" srcOrd="0" destOrd="0" presId="urn:microsoft.com/office/officeart/2005/8/layout/process1"/>
    <dgm:cxn modelId="{07AB9FAA-9DC2-4B87-973E-8A65F864FE76}" type="presParOf" srcId="{33AE5E75-23F4-428C-AEA7-D19A63853955}" destId="{0E272636-4FE0-4D61-8C84-5F00C88961C1}" srcOrd="6" destOrd="0" presId="urn:microsoft.com/office/officeart/2005/8/layout/process1"/>
    <dgm:cxn modelId="{DA6F433B-9613-4DE7-ACC1-CCC8BE9C9E66}" type="presParOf" srcId="{33AE5E75-23F4-428C-AEA7-D19A63853955}" destId="{81FEF76A-72E1-4E74-A2BC-266BAA5FD7DA}" srcOrd="7" destOrd="0" presId="urn:microsoft.com/office/officeart/2005/8/layout/process1"/>
    <dgm:cxn modelId="{FB224C82-47CF-4BC0-AB4C-DC8B32947B15}" type="presParOf" srcId="{81FEF76A-72E1-4E74-A2BC-266BAA5FD7DA}" destId="{F38FD5C5-0C07-4FE9-A631-B5D16A0CF353}" srcOrd="0" destOrd="0" presId="urn:microsoft.com/office/officeart/2005/8/layout/process1"/>
    <dgm:cxn modelId="{B23D0473-BE2D-4A23-9960-71B77689C28C}" type="presParOf" srcId="{33AE5E75-23F4-428C-AEA7-D19A63853955}" destId="{4A45F456-9F5D-4E10-BEAD-2B946BD65177}"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D92FDC-F17C-4C1E-A06F-2B38DEFE90B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8A355FE-6F32-4090-8C06-EACC8F278093}">
      <dgm:prSet/>
      <dgm:spPr/>
      <dgm:t>
        <a:bodyPr/>
        <a:lstStyle/>
        <a:p>
          <a:pPr>
            <a:lnSpc>
              <a:spcPct val="100000"/>
            </a:lnSpc>
          </a:pPr>
          <a:r>
            <a:rPr lang="en-US"/>
            <a:t>Optional part of the Complaint process</a:t>
          </a:r>
        </a:p>
      </dgm:t>
    </dgm:pt>
    <dgm:pt modelId="{D5C5B824-1A59-4101-9C94-08F9142671B4}" type="parTrans" cxnId="{7E18DD45-0A8B-4135-9EC2-0101270C44DA}">
      <dgm:prSet/>
      <dgm:spPr/>
      <dgm:t>
        <a:bodyPr/>
        <a:lstStyle/>
        <a:p>
          <a:endParaRPr lang="en-US"/>
        </a:p>
      </dgm:t>
    </dgm:pt>
    <dgm:pt modelId="{03933D0F-2ECD-4D5B-92EA-2F76B932C924}" type="sibTrans" cxnId="{7E18DD45-0A8B-4135-9EC2-0101270C44DA}">
      <dgm:prSet/>
      <dgm:spPr/>
      <dgm:t>
        <a:bodyPr/>
        <a:lstStyle/>
        <a:p>
          <a:pPr>
            <a:lnSpc>
              <a:spcPct val="100000"/>
            </a:lnSpc>
          </a:pPr>
          <a:endParaRPr lang="en-US"/>
        </a:p>
      </dgm:t>
    </dgm:pt>
    <dgm:pt modelId="{A7CF9389-35F5-459D-A76A-73673E830069}">
      <dgm:prSet/>
      <dgm:spPr/>
      <dgm:t>
        <a:bodyPr/>
        <a:lstStyle/>
        <a:p>
          <a:pPr>
            <a:lnSpc>
              <a:spcPct val="100000"/>
            </a:lnSpc>
          </a:pPr>
          <a:r>
            <a:rPr lang="en-US"/>
            <a:t>Helps define the scope of the investigation</a:t>
          </a:r>
        </a:p>
      </dgm:t>
    </dgm:pt>
    <dgm:pt modelId="{8016E8C7-F351-4BF1-89EC-E9CB79E69145}" type="parTrans" cxnId="{33E65E08-4C3F-41DF-97D1-741657D171C0}">
      <dgm:prSet/>
      <dgm:spPr/>
      <dgm:t>
        <a:bodyPr/>
        <a:lstStyle/>
        <a:p>
          <a:endParaRPr lang="en-US"/>
        </a:p>
      </dgm:t>
    </dgm:pt>
    <dgm:pt modelId="{56686DD8-7612-4692-875F-0941FB59FFE0}" type="sibTrans" cxnId="{33E65E08-4C3F-41DF-97D1-741657D171C0}">
      <dgm:prSet/>
      <dgm:spPr/>
      <dgm:t>
        <a:bodyPr/>
        <a:lstStyle/>
        <a:p>
          <a:pPr>
            <a:lnSpc>
              <a:spcPct val="100000"/>
            </a:lnSpc>
          </a:pPr>
          <a:endParaRPr lang="en-US"/>
        </a:p>
      </dgm:t>
    </dgm:pt>
    <dgm:pt modelId="{82A6434D-589A-4A35-AA2A-E2083E19AB0C}">
      <dgm:prSet/>
      <dgm:spPr/>
      <dgm:t>
        <a:bodyPr/>
        <a:lstStyle/>
        <a:p>
          <a:pPr>
            <a:lnSpc>
              <a:spcPct val="100000"/>
            </a:lnSpc>
          </a:pPr>
          <a:r>
            <a:rPr lang="en-US"/>
            <a:t>Could eliminate need for investigation from the start (even if all facts were true….)</a:t>
          </a:r>
        </a:p>
      </dgm:t>
    </dgm:pt>
    <dgm:pt modelId="{B90CAE5B-6EAB-465F-AA82-EEDC430481FC}" type="parTrans" cxnId="{C2311EFA-31C4-4ACA-B4BE-6D85B840E177}">
      <dgm:prSet/>
      <dgm:spPr/>
      <dgm:t>
        <a:bodyPr/>
        <a:lstStyle/>
        <a:p>
          <a:endParaRPr lang="en-US"/>
        </a:p>
      </dgm:t>
    </dgm:pt>
    <dgm:pt modelId="{A98D865E-6582-43BC-871F-5ECC9B6540BE}" type="sibTrans" cxnId="{C2311EFA-31C4-4ACA-B4BE-6D85B840E177}">
      <dgm:prSet/>
      <dgm:spPr/>
      <dgm:t>
        <a:bodyPr/>
        <a:lstStyle/>
        <a:p>
          <a:pPr>
            <a:lnSpc>
              <a:spcPct val="100000"/>
            </a:lnSpc>
          </a:pPr>
          <a:endParaRPr lang="en-US"/>
        </a:p>
      </dgm:t>
    </dgm:pt>
    <dgm:pt modelId="{1F6D7361-AA34-4289-BDD6-03C75989B95B}">
      <dgm:prSet/>
      <dgm:spPr/>
      <dgm:t>
        <a:bodyPr/>
        <a:lstStyle/>
        <a:p>
          <a:pPr>
            <a:lnSpc>
              <a:spcPct val="100000"/>
            </a:lnSpc>
          </a:pPr>
          <a:r>
            <a:rPr lang="en-US"/>
            <a:t>Provides extra background for the investigator</a:t>
          </a:r>
        </a:p>
      </dgm:t>
    </dgm:pt>
    <dgm:pt modelId="{3E61DD99-808B-4503-AFBD-78FDF9864132}" type="parTrans" cxnId="{BC3CD77C-7CD6-4871-AFF1-AABC91B9F3A2}">
      <dgm:prSet/>
      <dgm:spPr/>
      <dgm:t>
        <a:bodyPr/>
        <a:lstStyle/>
        <a:p>
          <a:endParaRPr lang="en-US"/>
        </a:p>
      </dgm:t>
    </dgm:pt>
    <dgm:pt modelId="{D8AD5190-838D-455C-8F69-47877EB7A881}" type="sibTrans" cxnId="{BC3CD77C-7CD6-4871-AFF1-AABC91B9F3A2}">
      <dgm:prSet/>
      <dgm:spPr/>
      <dgm:t>
        <a:bodyPr/>
        <a:lstStyle/>
        <a:p>
          <a:endParaRPr lang="en-US"/>
        </a:p>
      </dgm:t>
    </dgm:pt>
    <dgm:pt modelId="{B5BBA749-4822-41A7-911E-737DA730462D}" type="pres">
      <dgm:prSet presAssocID="{FBD92FDC-F17C-4C1E-A06F-2B38DEFE90BE}" presName="root" presStyleCnt="0">
        <dgm:presLayoutVars>
          <dgm:dir/>
          <dgm:resizeHandles val="exact"/>
        </dgm:presLayoutVars>
      </dgm:prSet>
      <dgm:spPr/>
    </dgm:pt>
    <dgm:pt modelId="{CF08B373-801F-4DAF-803C-A0A1C6E22672}" type="pres">
      <dgm:prSet presAssocID="{FBD92FDC-F17C-4C1E-A06F-2B38DEFE90BE}" presName="container" presStyleCnt="0">
        <dgm:presLayoutVars>
          <dgm:dir/>
          <dgm:resizeHandles val="exact"/>
        </dgm:presLayoutVars>
      </dgm:prSet>
      <dgm:spPr/>
    </dgm:pt>
    <dgm:pt modelId="{605E1448-C93A-47C1-87FF-687C61009452}" type="pres">
      <dgm:prSet presAssocID="{08A355FE-6F32-4090-8C06-EACC8F278093}" presName="compNode" presStyleCnt="0"/>
      <dgm:spPr/>
    </dgm:pt>
    <dgm:pt modelId="{83031381-1614-4319-BC67-F74C8E2E4323}" type="pres">
      <dgm:prSet presAssocID="{08A355FE-6F32-4090-8C06-EACC8F278093}" presName="iconBgRect" presStyleLbl="bgShp" presStyleIdx="0" presStyleCnt="4"/>
      <dgm:spPr/>
    </dgm:pt>
    <dgm:pt modelId="{F7467F47-7EE2-4EF6-A8EF-04FD159551A2}" type="pres">
      <dgm:prSet presAssocID="{08A355FE-6F32-4090-8C06-EACC8F2780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3D532F7-9756-4259-A389-7AE11C3F9FEF}" type="pres">
      <dgm:prSet presAssocID="{08A355FE-6F32-4090-8C06-EACC8F278093}" presName="spaceRect" presStyleCnt="0"/>
      <dgm:spPr/>
    </dgm:pt>
    <dgm:pt modelId="{766A21B0-17B0-4711-9B5A-B041B57CC544}" type="pres">
      <dgm:prSet presAssocID="{08A355FE-6F32-4090-8C06-EACC8F278093}" presName="textRect" presStyleLbl="revTx" presStyleIdx="0" presStyleCnt="4">
        <dgm:presLayoutVars>
          <dgm:chMax val="1"/>
          <dgm:chPref val="1"/>
        </dgm:presLayoutVars>
      </dgm:prSet>
      <dgm:spPr/>
    </dgm:pt>
    <dgm:pt modelId="{99306653-DF9F-42A4-9F03-8899B12BE73B}" type="pres">
      <dgm:prSet presAssocID="{03933D0F-2ECD-4D5B-92EA-2F76B932C924}" presName="sibTrans" presStyleLbl="sibTrans2D1" presStyleIdx="0" presStyleCnt="0"/>
      <dgm:spPr/>
    </dgm:pt>
    <dgm:pt modelId="{D979D22B-2F21-4F8C-B658-8D3B6868EC58}" type="pres">
      <dgm:prSet presAssocID="{A7CF9389-35F5-459D-A76A-73673E830069}" presName="compNode" presStyleCnt="0"/>
      <dgm:spPr/>
    </dgm:pt>
    <dgm:pt modelId="{CEF5B2D7-9D1C-429F-857E-59C277580FCC}" type="pres">
      <dgm:prSet presAssocID="{A7CF9389-35F5-459D-A76A-73673E830069}" presName="iconBgRect" presStyleLbl="bgShp" presStyleIdx="1" presStyleCnt="4"/>
      <dgm:spPr/>
    </dgm:pt>
    <dgm:pt modelId="{A954473A-2ABB-4925-8BB7-CFEAA2FBCC57}" type="pres">
      <dgm:prSet presAssocID="{A7CF9389-35F5-459D-A76A-73673E8300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5A2C4C7-3200-4C28-A5F5-7FBC405E7F3E}" type="pres">
      <dgm:prSet presAssocID="{A7CF9389-35F5-459D-A76A-73673E830069}" presName="spaceRect" presStyleCnt="0"/>
      <dgm:spPr/>
    </dgm:pt>
    <dgm:pt modelId="{B3215516-2310-4E82-B126-1BCB82403C3D}" type="pres">
      <dgm:prSet presAssocID="{A7CF9389-35F5-459D-A76A-73673E830069}" presName="textRect" presStyleLbl="revTx" presStyleIdx="1" presStyleCnt="4">
        <dgm:presLayoutVars>
          <dgm:chMax val="1"/>
          <dgm:chPref val="1"/>
        </dgm:presLayoutVars>
      </dgm:prSet>
      <dgm:spPr/>
    </dgm:pt>
    <dgm:pt modelId="{CB94AE71-315E-4F28-8111-9198990C9991}" type="pres">
      <dgm:prSet presAssocID="{56686DD8-7612-4692-875F-0941FB59FFE0}" presName="sibTrans" presStyleLbl="sibTrans2D1" presStyleIdx="0" presStyleCnt="0"/>
      <dgm:spPr/>
    </dgm:pt>
    <dgm:pt modelId="{A4F0BF33-5A09-4BC4-B358-AC1EFFBA5922}" type="pres">
      <dgm:prSet presAssocID="{82A6434D-589A-4A35-AA2A-E2083E19AB0C}" presName="compNode" presStyleCnt="0"/>
      <dgm:spPr/>
    </dgm:pt>
    <dgm:pt modelId="{D881F0B0-4F62-4CCD-BC6C-51534F548BAA}" type="pres">
      <dgm:prSet presAssocID="{82A6434D-589A-4A35-AA2A-E2083E19AB0C}" presName="iconBgRect" presStyleLbl="bgShp" presStyleIdx="2" presStyleCnt="4"/>
      <dgm:spPr/>
    </dgm:pt>
    <dgm:pt modelId="{6CC5FE79-019E-4B95-B47E-CDF27CB2DD66}" type="pres">
      <dgm:prSet presAssocID="{82A6434D-589A-4A35-AA2A-E2083E19AB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search"/>
        </a:ext>
      </dgm:extLst>
    </dgm:pt>
    <dgm:pt modelId="{BA2479C1-09A0-4FC7-A11D-7DC7AFD7AC13}" type="pres">
      <dgm:prSet presAssocID="{82A6434D-589A-4A35-AA2A-E2083E19AB0C}" presName="spaceRect" presStyleCnt="0"/>
      <dgm:spPr/>
    </dgm:pt>
    <dgm:pt modelId="{ED08F96E-8029-4831-969A-E68D9D3A401D}" type="pres">
      <dgm:prSet presAssocID="{82A6434D-589A-4A35-AA2A-E2083E19AB0C}" presName="textRect" presStyleLbl="revTx" presStyleIdx="2" presStyleCnt="4">
        <dgm:presLayoutVars>
          <dgm:chMax val="1"/>
          <dgm:chPref val="1"/>
        </dgm:presLayoutVars>
      </dgm:prSet>
      <dgm:spPr/>
    </dgm:pt>
    <dgm:pt modelId="{16563562-0DA9-4870-B7E2-5AE4FB531092}" type="pres">
      <dgm:prSet presAssocID="{A98D865E-6582-43BC-871F-5ECC9B6540BE}" presName="sibTrans" presStyleLbl="sibTrans2D1" presStyleIdx="0" presStyleCnt="0"/>
      <dgm:spPr/>
    </dgm:pt>
    <dgm:pt modelId="{5E347911-FECB-4196-899A-B7C7EFDA6201}" type="pres">
      <dgm:prSet presAssocID="{1F6D7361-AA34-4289-BDD6-03C75989B95B}" presName="compNode" presStyleCnt="0"/>
      <dgm:spPr/>
    </dgm:pt>
    <dgm:pt modelId="{C0A6285B-34E0-4214-BBDF-DF60A26D6AE3}" type="pres">
      <dgm:prSet presAssocID="{1F6D7361-AA34-4289-BDD6-03C75989B95B}" presName="iconBgRect" presStyleLbl="bgShp" presStyleIdx="3" presStyleCnt="4"/>
      <dgm:spPr/>
    </dgm:pt>
    <dgm:pt modelId="{D02EF27F-AC3C-4FA1-B043-B323DF2E5AB9}" type="pres">
      <dgm:prSet presAssocID="{1F6D7361-AA34-4289-BDD6-03C75989B9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a:ext>
      </dgm:extLst>
    </dgm:pt>
    <dgm:pt modelId="{724515C0-80DF-4AE6-9B19-7B95190B873D}" type="pres">
      <dgm:prSet presAssocID="{1F6D7361-AA34-4289-BDD6-03C75989B95B}" presName="spaceRect" presStyleCnt="0"/>
      <dgm:spPr/>
    </dgm:pt>
    <dgm:pt modelId="{64ED530C-4E46-4792-8B81-E44FB50A5BAA}" type="pres">
      <dgm:prSet presAssocID="{1F6D7361-AA34-4289-BDD6-03C75989B95B}" presName="textRect" presStyleLbl="revTx" presStyleIdx="3" presStyleCnt="4">
        <dgm:presLayoutVars>
          <dgm:chMax val="1"/>
          <dgm:chPref val="1"/>
        </dgm:presLayoutVars>
      </dgm:prSet>
      <dgm:spPr/>
    </dgm:pt>
  </dgm:ptLst>
  <dgm:cxnLst>
    <dgm:cxn modelId="{33E65E08-4C3F-41DF-97D1-741657D171C0}" srcId="{FBD92FDC-F17C-4C1E-A06F-2B38DEFE90BE}" destId="{A7CF9389-35F5-459D-A76A-73673E830069}" srcOrd="1" destOrd="0" parTransId="{8016E8C7-F351-4BF1-89EC-E9CB79E69145}" sibTransId="{56686DD8-7612-4692-875F-0941FB59FFE0}"/>
    <dgm:cxn modelId="{47067C1F-33E5-4792-9779-0F66AEE51452}" type="presOf" srcId="{A98D865E-6582-43BC-871F-5ECC9B6540BE}" destId="{16563562-0DA9-4870-B7E2-5AE4FB531092}" srcOrd="0" destOrd="0" presId="urn:microsoft.com/office/officeart/2018/2/layout/IconCircleList"/>
    <dgm:cxn modelId="{C88F4822-8F42-4666-A2A8-ABC8D9B6211D}" type="presOf" srcId="{FBD92FDC-F17C-4C1E-A06F-2B38DEFE90BE}" destId="{B5BBA749-4822-41A7-911E-737DA730462D}" srcOrd="0" destOrd="0" presId="urn:microsoft.com/office/officeart/2018/2/layout/IconCircleList"/>
    <dgm:cxn modelId="{7E18DD45-0A8B-4135-9EC2-0101270C44DA}" srcId="{FBD92FDC-F17C-4C1E-A06F-2B38DEFE90BE}" destId="{08A355FE-6F32-4090-8C06-EACC8F278093}" srcOrd="0" destOrd="0" parTransId="{D5C5B824-1A59-4101-9C94-08F9142671B4}" sibTransId="{03933D0F-2ECD-4D5B-92EA-2F76B932C924}"/>
    <dgm:cxn modelId="{C2697248-65C6-4538-9DD9-CAD146A288BB}" type="presOf" srcId="{1F6D7361-AA34-4289-BDD6-03C75989B95B}" destId="{64ED530C-4E46-4792-8B81-E44FB50A5BAA}" srcOrd="0" destOrd="0" presId="urn:microsoft.com/office/officeart/2018/2/layout/IconCircleList"/>
    <dgm:cxn modelId="{BC3CD77C-7CD6-4871-AFF1-AABC91B9F3A2}" srcId="{FBD92FDC-F17C-4C1E-A06F-2B38DEFE90BE}" destId="{1F6D7361-AA34-4289-BDD6-03C75989B95B}" srcOrd="3" destOrd="0" parTransId="{3E61DD99-808B-4503-AFBD-78FDF9864132}" sibTransId="{D8AD5190-838D-455C-8F69-47877EB7A881}"/>
    <dgm:cxn modelId="{42BBC28B-CD42-4117-9692-23143963004C}" type="presOf" srcId="{08A355FE-6F32-4090-8C06-EACC8F278093}" destId="{766A21B0-17B0-4711-9B5A-B041B57CC544}" srcOrd="0" destOrd="0" presId="urn:microsoft.com/office/officeart/2018/2/layout/IconCircleList"/>
    <dgm:cxn modelId="{4EF7529E-CCA3-4C85-8CCE-2A50439E60F5}" type="presOf" srcId="{56686DD8-7612-4692-875F-0941FB59FFE0}" destId="{CB94AE71-315E-4F28-8111-9198990C9991}" srcOrd="0" destOrd="0" presId="urn:microsoft.com/office/officeart/2018/2/layout/IconCircleList"/>
    <dgm:cxn modelId="{5AF4A0AE-7230-4652-B170-03BA4591514F}" type="presOf" srcId="{03933D0F-2ECD-4D5B-92EA-2F76B932C924}" destId="{99306653-DF9F-42A4-9F03-8899B12BE73B}" srcOrd="0" destOrd="0" presId="urn:microsoft.com/office/officeart/2018/2/layout/IconCircleList"/>
    <dgm:cxn modelId="{522126B5-EAD8-4F46-B51D-22F5893654B4}" type="presOf" srcId="{82A6434D-589A-4A35-AA2A-E2083E19AB0C}" destId="{ED08F96E-8029-4831-969A-E68D9D3A401D}" srcOrd="0" destOrd="0" presId="urn:microsoft.com/office/officeart/2018/2/layout/IconCircleList"/>
    <dgm:cxn modelId="{6C3F76B9-8C36-45CC-97D9-1C0C86B27288}" type="presOf" srcId="{A7CF9389-35F5-459D-A76A-73673E830069}" destId="{B3215516-2310-4E82-B126-1BCB82403C3D}" srcOrd="0" destOrd="0" presId="urn:microsoft.com/office/officeart/2018/2/layout/IconCircleList"/>
    <dgm:cxn modelId="{C2311EFA-31C4-4ACA-B4BE-6D85B840E177}" srcId="{FBD92FDC-F17C-4C1E-A06F-2B38DEFE90BE}" destId="{82A6434D-589A-4A35-AA2A-E2083E19AB0C}" srcOrd="2" destOrd="0" parTransId="{B90CAE5B-6EAB-465F-AA82-EEDC430481FC}" sibTransId="{A98D865E-6582-43BC-871F-5ECC9B6540BE}"/>
    <dgm:cxn modelId="{63BF1838-11C2-4290-8118-66AEF763CD33}" type="presParOf" srcId="{B5BBA749-4822-41A7-911E-737DA730462D}" destId="{CF08B373-801F-4DAF-803C-A0A1C6E22672}" srcOrd="0" destOrd="0" presId="urn:microsoft.com/office/officeart/2018/2/layout/IconCircleList"/>
    <dgm:cxn modelId="{3A723C07-F17A-468D-8030-5DBAD8F9788C}" type="presParOf" srcId="{CF08B373-801F-4DAF-803C-A0A1C6E22672}" destId="{605E1448-C93A-47C1-87FF-687C61009452}" srcOrd="0" destOrd="0" presId="urn:microsoft.com/office/officeart/2018/2/layout/IconCircleList"/>
    <dgm:cxn modelId="{032C734E-BF4D-4860-9592-8D38EF51AAC3}" type="presParOf" srcId="{605E1448-C93A-47C1-87FF-687C61009452}" destId="{83031381-1614-4319-BC67-F74C8E2E4323}" srcOrd="0" destOrd="0" presId="urn:microsoft.com/office/officeart/2018/2/layout/IconCircleList"/>
    <dgm:cxn modelId="{FF0CF62D-EB0A-4D65-B6A8-B3160FEAE638}" type="presParOf" srcId="{605E1448-C93A-47C1-87FF-687C61009452}" destId="{F7467F47-7EE2-4EF6-A8EF-04FD159551A2}" srcOrd="1" destOrd="0" presId="urn:microsoft.com/office/officeart/2018/2/layout/IconCircleList"/>
    <dgm:cxn modelId="{287A9F43-9F05-463E-BC37-AB04D742D129}" type="presParOf" srcId="{605E1448-C93A-47C1-87FF-687C61009452}" destId="{C3D532F7-9756-4259-A389-7AE11C3F9FEF}" srcOrd="2" destOrd="0" presId="urn:microsoft.com/office/officeart/2018/2/layout/IconCircleList"/>
    <dgm:cxn modelId="{97A144D7-B63A-4950-B020-5E293ACD3F55}" type="presParOf" srcId="{605E1448-C93A-47C1-87FF-687C61009452}" destId="{766A21B0-17B0-4711-9B5A-B041B57CC544}" srcOrd="3" destOrd="0" presId="urn:microsoft.com/office/officeart/2018/2/layout/IconCircleList"/>
    <dgm:cxn modelId="{E46901B9-ABE7-4E79-A73B-E172AEB34D19}" type="presParOf" srcId="{CF08B373-801F-4DAF-803C-A0A1C6E22672}" destId="{99306653-DF9F-42A4-9F03-8899B12BE73B}" srcOrd="1" destOrd="0" presId="urn:microsoft.com/office/officeart/2018/2/layout/IconCircleList"/>
    <dgm:cxn modelId="{0625749B-F013-4E61-9828-D90DB3676F51}" type="presParOf" srcId="{CF08B373-801F-4DAF-803C-A0A1C6E22672}" destId="{D979D22B-2F21-4F8C-B658-8D3B6868EC58}" srcOrd="2" destOrd="0" presId="urn:microsoft.com/office/officeart/2018/2/layout/IconCircleList"/>
    <dgm:cxn modelId="{F3EA2ECC-21EE-4A1C-8685-7533EDB3EC7E}" type="presParOf" srcId="{D979D22B-2F21-4F8C-B658-8D3B6868EC58}" destId="{CEF5B2D7-9D1C-429F-857E-59C277580FCC}" srcOrd="0" destOrd="0" presId="urn:microsoft.com/office/officeart/2018/2/layout/IconCircleList"/>
    <dgm:cxn modelId="{F2001873-5B15-45BE-BC89-A090E75C99F5}" type="presParOf" srcId="{D979D22B-2F21-4F8C-B658-8D3B6868EC58}" destId="{A954473A-2ABB-4925-8BB7-CFEAA2FBCC57}" srcOrd="1" destOrd="0" presId="urn:microsoft.com/office/officeart/2018/2/layout/IconCircleList"/>
    <dgm:cxn modelId="{7096E2A0-DACB-461A-9C72-C9F688F08A08}" type="presParOf" srcId="{D979D22B-2F21-4F8C-B658-8D3B6868EC58}" destId="{A5A2C4C7-3200-4C28-A5F5-7FBC405E7F3E}" srcOrd="2" destOrd="0" presId="urn:microsoft.com/office/officeart/2018/2/layout/IconCircleList"/>
    <dgm:cxn modelId="{75023735-1A2C-47FC-ADFA-61CDE836E4BE}" type="presParOf" srcId="{D979D22B-2F21-4F8C-B658-8D3B6868EC58}" destId="{B3215516-2310-4E82-B126-1BCB82403C3D}" srcOrd="3" destOrd="0" presId="urn:microsoft.com/office/officeart/2018/2/layout/IconCircleList"/>
    <dgm:cxn modelId="{0A8A5A6F-F531-4E03-AB53-6F08AD20CCE6}" type="presParOf" srcId="{CF08B373-801F-4DAF-803C-A0A1C6E22672}" destId="{CB94AE71-315E-4F28-8111-9198990C9991}" srcOrd="3" destOrd="0" presId="urn:microsoft.com/office/officeart/2018/2/layout/IconCircleList"/>
    <dgm:cxn modelId="{57ED684A-D452-48E8-B1E2-B9DE88F76183}" type="presParOf" srcId="{CF08B373-801F-4DAF-803C-A0A1C6E22672}" destId="{A4F0BF33-5A09-4BC4-B358-AC1EFFBA5922}" srcOrd="4" destOrd="0" presId="urn:microsoft.com/office/officeart/2018/2/layout/IconCircleList"/>
    <dgm:cxn modelId="{A7D00871-FC5E-4507-A991-F67B49D4AB5D}" type="presParOf" srcId="{A4F0BF33-5A09-4BC4-B358-AC1EFFBA5922}" destId="{D881F0B0-4F62-4CCD-BC6C-51534F548BAA}" srcOrd="0" destOrd="0" presId="urn:microsoft.com/office/officeart/2018/2/layout/IconCircleList"/>
    <dgm:cxn modelId="{72520F4B-2C38-497A-AC51-2362EBEAC303}" type="presParOf" srcId="{A4F0BF33-5A09-4BC4-B358-AC1EFFBA5922}" destId="{6CC5FE79-019E-4B95-B47E-CDF27CB2DD66}" srcOrd="1" destOrd="0" presId="urn:microsoft.com/office/officeart/2018/2/layout/IconCircleList"/>
    <dgm:cxn modelId="{0FB52DFF-5C7E-43B1-B5E4-1A444116D6E6}" type="presParOf" srcId="{A4F0BF33-5A09-4BC4-B358-AC1EFFBA5922}" destId="{BA2479C1-09A0-4FC7-A11D-7DC7AFD7AC13}" srcOrd="2" destOrd="0" presId="urn:microsoft.com/office/officeart/2018/2/layout/IconCircleList"/>
    <dgm:cxn modelId="{FF3D2B4B-4F96-436E-9270-2527248EEA72}" type="presParOf" srcId="{A4F0BF33-5A09-4BC4-B358-AC1EFFBA5922}" destId="{ED08F96E-8029-4831-969A-E68D9D3A401D}" srcOrd="3" destOrd="0" presId="urn:microsoft.com/office/officeart/2018/2/layout/IconCircleList"/>
    <dgm:cxn modelId="{FEEC0810-0C83-4076-86CA-1B4177A83385}" type="presParOf" srcId="{CF08B373-801F-4DAF-803C-A0A1C6E22672}" destId="{16563562-0DA9-4870-B7E2-5AE4FB531092}" srcOrd="5" destOrd="0" presId="urn:microsoft.com/office/officeart/2018/2/layout/IconCircleList"/>
    <dgm:cxn modelId="{66952109-0E65-45FD-AC4C-EF99B2E39E45}" type="presParOf" srcId="{CF08B373-801F-4DAF-803C-A0A1C6E22672}" destId="{5E347911-FECB-4196-899A-B7C7EFDA6201}" srcOrd="6" destOrd="0" presId="urn:microsoft.com/office/officeart/2018/2/layout/IconCircleList"/>
    <dgm:cxn modelId="{3CE2EEC6-DDB1-40DD-AB2F-9417749AB105}" type="presParOf" srcId="{5E347911-FECB-4196-899A-B7C7EFDA6201}" destId="{C0A6285B-34E0-4214-BBDF-DF60A26D6AE3}" srcOrd="0" destOrd="0" presId="urn:microsoft.com/office/officeart/2018/2/layout/IconCircleList"/>
    <dgm:cxn modelId="{F7944ECC-DD9D-47BE-964E-3A7E4F05354F}" type="presParOf" srcId="{5E347911-FECB-4196-899A-B7C7EFDA6201}" destId="{D02EF27F-AC3C-4FA1-B043-B323DF2E5AB9}" srcOrd="1" destOrd="0" presId="urn:microsoft.com/office/officeart/2018/2/layout/IconCircleList"/>
    <dgm:cxn modelId="{6036FB2B-26A0-479E-8DCB-D625E4D4FA51}" type="presParOf" srcId="{5E347911-FECB-4196-899A-B7C7EFDA6201}" destId="{724515C0-80DF-4AE6-9B19-7B95190B873D}" srcOrd="2" destOrd="0" presId="urn:microsoft.com/office/officeart/2018/2/layout/IconCircleList"/>
    <dgm:cxn modelId="{909E915A-7664-4222-8CAD-9EEB705FE805}" type="presParOf" srcId="{5E347911-FECB-4196-899A-B7C7EFDA6201}" destId="{64ED530C-4E46-4792-8B81-E44FB50A5BA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51AE07-05FE-4DAE-AD8E-558E3B6AC3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1DA58E7-4C85-4378-957E-62BF4E6936C1}">
      <dgm:prSet/>
      <dgm:spPr/>
      <dgm:t>
        <a:bodyPr/>
        <a:lstStyle/>
        <a:p>
          <a:r>
            <a:rPr lang="en-US"/>
            <a:t>If found to be true, then what is the </a:t>
          </a:r>
          <a:r>
            <a:rPr lang="en-US" i="1"/>
            <a:t>potential</a:t>
          </a:r>
          <a:r>
            <a:rPr lang="en-US"/>
            <a:t> disciplinary outcome- NOT predetermined.</a:t>
          </a:r>
        </a:p>
      </dgm:t>
    </dgm:pt>
    <dgm:pt modelId="{1F4783AA-947E-4E2C-A0B5-E24F88CA09DD}" type="parTrans" cxnId="{1B560601-AB76-4999-ADD7-B64D3AE964FD}">
      <dgm:prSet/>
      <dgm:spPr/>
      <dgm:t>
        <a:bodyPr/>
        <a:lstStyle/>
        <a:p>
          <a:endParaRPr lang="en-US"/>
        </a:p>
      </dgm:t>
    </dgm:pt>
    <dgm:pt modelId="{61F88345-AF60-49B2-812C-D39F9B7661D6}" type="sibTrans" cxnId="{1B560601-AB76-4999-ADD7-B64D3AE964FD}">
      <dgm:prSet/>
      <dgm:spPr/>
      <dgm:t>
        <a:bodyPr/>
        <a:lstStyle/>
        <a:p>
          <a:endParaRPr lang="en-US"/>
        </a:p>
      </dgm:t>
    </dgm:pt>
    <dgm:pt modelId="{4B28C17E-EEF5-4358-8BE8-B51FF0FEDE36}">
      <dgm:prSet/>
      <dgm:spPr/>
      <dgm:t>
        <a:bodyPr/>
        <a:lstStyle/>
        <a:p>
          <a:r>
            <a:rPr lang="en-US" b="1"/>
            <a:t>Low-</a:t>
          </a:r>
          <a:r>
            <a:rPr lang="en-US"/>
            <a:t> coaching, re-training, minor incidents warranting written reprimand that may have limited retention. </a:t>
          </a:r>
        </a:p>
      </dgm:t>
    </dgm:pt>
    <dgm:pt modelId="{6542C480-7BDA-499F-BD0D-8002E8AF8CAF}" type="parTrans" cxnId="{3BE42FA0-0B3B-41BB-A275-95192D02C1BF}">
      <dgm:prSet/>
      <dgm:spPr/>
      <dgm:t>
        <a:bodyPr/>
        <a:lstStyle/>
        <a:p>
          <a:endParaRPr lang="en-US"/>
        </a:p>
      </dgm:t>
    </dgm:pt>
    <dgm:pt modelId="{4E1DDE21-6730-4F4D-80C8-971BAA83D2C0}" type="sibTrans" cxnId="{3BE42FA0-0B3B-41BB-A275-95192D02C1BF}">
      <dgm:prSet/>
      <dgm:spPr/>
      <dgm:t>
        <a:bodyPr/>
        <a:lstStyle/>
        <a:p>
          <a:endParaRPr lang="en-US"/>
        </a:p>
      </dgm:t>
    </dgm:pt>
    <dgm:pt modelId="{F1355CED-99A7-4E86-BC94-085BFC9A99A3}">
      <dgm:prSet/>
      <dgm:spPr/>
      <dgm:t>
        <a:bodyPr/>
        <a:lstStyle/>
        <a:p>
          <a:r>
            <a:rPr lang="en-US" b="1"/>
            <a:t>Medium- </a:t>
          </a:r>
          <a:r>
            <a:rPr lang="en-US"/>
            <a:t>written reprimand- less likely to have limited retention, suspensions of less than 3-5 days.</a:t>
          </a:r>
        </a:p>
      </dgm:t>
    </dgm:pt>
    <dgm:pt modelId="{7F34CBBD-6E76-408D-8E0F-EABDFBA99D62}" type="parTrans" cxnId="{B1E5C27C-1C3B-42C9-BBFF-8CC10CCD82C9}">
      <dgm:prSet/>
      <dgm:spPr/>
      <dgm:t>
        <a:bodyPr/>
        <a:lstStyle/>
        <a:p>
          <a:endParaRPr lang="en-US"/>
        </a:p>
      </dgm:t>
    </dgm:pt>
    <dgm:pt modelId="{4AD10F50-A92D-4139-BC47-3DB5FB548644}" type="sibTrans" cxnId="{B1E5C27C-1C3B-42C9-BBFF-8CC10CCD82C9}">
      <dgm:prSet/>
      <dgm:spPr/>
      <dgm:t>
        <a:bodyPr/>
        <a:lstStyle/>
        <a:p>
          <a:endParaRPr lang="en-US"/>
        </a:p>
      </dgm:t>
    </dgm:pt>
    <dgm:pt modelId="{54CAF7C7-2C3F-4028-BD65-62E334ACBA38}">
      <dgm:prSet/>
      <dgm:spPr/>
      <dgm:t>
        <a:bodyPr/>
        <a:lstStyle/>
        <a:p>
          <a:r>
            <a:rPr lang="en-US" b="1"/>
            <a:t>High- </a:t>
          </a:r>
          <a:r>
            <a:rPr lang="en-US"/>
            <a:t>longer</a:t>
          </a:r>
          <a:r>
            <a:rPr lang="en-US" b="1"/>
            <a:t> </a:t>
          </a:r>
          <a:r>
            <a:rPr lang="en-US"/>
            <a:t>suspensions of 5+ days and terminations, any criminal related items.</a:t>
          </a:r>
        </a:p>
      </dgm:t>
    </dgm:pt>
    <dgm:pt modelId="{8F71C42D-37D0-48B4-89E1-FAD5C27333D5}" type="parTrans" cxnId="{8EDF7EEB-1CC3-41BA-AD2A-30D11AB70BED}">
      <dgm:prSet/>
      <dgm:spPr/>
      <dgm:t>
        <a:bodyPr/>
        <a:lstStyle/>
        <a:p>
          <a:endParaRPr lang="en-US"/>
        </a:p>
      </dgm:t>
    </dgm:pt>
    <dgm:pt modelId="{E804135F-545F-4A33-875F-4EE93FDF8451}" type="sibTrans" cxnId="{8EDF7EEB-1CC3-41BA-AD2A-30D11AB70BED}">
      <dgm:prSet/>
      <dgm:spPr/>
      <dgm:t>
        <a:bodyPr/>
        <a:lstStyle/>
        <a:p>
          <a:endParaRPr lang="en-US"/>
        </a:p>
      </dgm:t>
    </dgm:pt>
    <dgm:pt modelId="{96D304A8-3ADF-4F5D-B4AB-B9BB74EABCB0}" type="pres">
      <dgm:prSet presAssocID="{1751AE07-05FE-4DAE-AD8E-558E3B6AC33A}" presName="root" presStyleCnt="0">
        <dgm:presLayoutVars>
          <dgm:dir/>
          <dgm:resizeHandles val="exact"/>
        </dgm:presLayoutVars>
      </dgm:prSet>
      <dgm:spPr/>
    </dgm:pt>
    <dgm:pt modelId="{CA868020-B14A-45ED-B1B2-F6E9A04D0A8E}" type="pres">
      <dgm:prSet presAssocID="{11DA58E7-4C85-4378-957E-62BF4E6936C1}" presName="compNode" presStyleCnt="0"/>
      <dgm:spPr/>
    </dgm:pt>
    <dgm:pt modelId="{551C6BA7-8E07-4E14-85D3-0C19FBCA85C1}" type="pres">
      <dgm:prSet presAssocID="{11DA58E7-4C85-4378-957E-62BF4E6936C1}" presName="bgRect" presStyleLbl="bgShp" presStyleIdx="0" presStyleCnt="4"/>
      <dgm:spPr/>
    </dgm:pt>
    <dgm:pt modelId="{8A8B68AF-DE4B-4DB3-BBA2-79BA850397D4}" type="pres">
      <dgm:prSet presAssocID="{11DA58E7-4C85-4378-957E-62BF4E6936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6C90339D-CCC7-4F06-B18C-EAD6770EF293}" type="pres">
      <dgm:prSet presAssocID="{11DA58E7-4C85-4378-957E-62BF4E6936C1}" presName="spaceRect" presStyleCnt="0"/>
      <dgm:spPr/>
    </dgm:pt>
    <dgm:pt modelId="{833FFC55-E19D-4480-A890-7C141BC89C53}" type="pres">
      <dgm:prSet presAssocID="{11DA58E7-4C85-4378-957E-62BF4E6936C1}" presName="parTx" presStyleLbl="revTx" presStyleIdx="0" presStyleCnt="4">
        <dgm:presLayoutVars>
          <dgm:chMax val="0"/>
          <dgm:chPref val="0"/>
        </dgm:presLayoutVars>
      </dgm:prSet>
      <dgm:spPr/>
    </dgm:pt>
    <dgm:pt modelId="{18039C48-71EB-4888-B997-29540D493B1B}" type="pres">
      <dgm:prSet presAssocID="{61F88345-AF60-49B2-812C-D39F9B7661D6}" presName="sibTrans" presStyleCnt="0"/>
      <dgm:spPr/>
    </dgm:pt>
    <dgm:pt modelId="{22E6AFE8-C3CA-4F56-9B62-93CFCA7382BE}" type="pres">
      <dgm:prSet presAssocID="{4B28C17E-EEF5-4358-8BE8-B51FF0FEDE36}" presName="compNode" presStyleCnt="0"/>
      <dgm:spPr/>
    </dgm:pt>
    <dgm:pt modelId="{4E18D242-35BF-49F2-84F6-B96E69206169}" type="pres">
      <dgm:prSet presAssocID="{4B28C17E-EEF5-4358-8BE8-B51FF0FEDE36}" presName="bgRect" presStyleLbl="bgShp" presStyleIdx="1" presStyleCnt="4"/>
      <dgm:spPr/>
    </dgm:pt>
    <dgm:pt modelId="{3D062E20-60BB-456F-914C-A8AAF46CCC44}" type="pres">
      <dgm:prSet presAssocID="{4B28C17E-EEF5-4358-8BE8-B51FF0FEDE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01F191ED-8E4D-4FB1-8F48-882624A5AC2D}" type="pres">
      <dgm:prSet presAssocID="{4B28C17E-EEF5-4358-8BE8-B51FF0FEDE36}" presName="spaceRect" presStyleCnt="0"/>
      <dgm:spPr/>
    </dgm:pt>
    <dgm:pt modelId="{10039730-B71D-4E71-8923-118E2F940FC8}" type="pres">
      <dgm:prSet presAssocID="{4B28C17E-EEF5-4358-8BE8-B51FF0FEDE36}" presName="parTx" presStyleLbl="revTx" presStyleIdx="1" presStyleCnt="4">
        <dgm:presLayoutVars>
          <dgm:chMax val="0"/>
          <dgm:chPref val="0"/>
        </dgm:presLayoutVars>
      </dgm:prSet>
      <dgm:spPr/>
    </dgm:pt>
    <dgm:pt modelId="{EF1CD44E-4F5E-4421-A9D9-1A8F8C32433D}" type="pres">
      <dgm:prSet presAssocID="{4E1DDE21-6730-4F4D-80C8-971BAA83D2C0}" presName="sibTrans" presStyleCnt="0"/>
      <dgm:spPr/>
    </dgm:pt>
    <dgm:pt modelId="{0A3ECC4D-2C5B-4D3A-90E0-E54948757453}" type="pres">
      <dgm:prSet presAssocID="{F1355CED-99A7-4E86-BC94-085BFC9A99A3}" presName="compNode" presStyleCnt="0"/>
      <dgm:spPr/>
    </dgm:pt>
    <dgm:pt modelId="{BB8E2BA5-AC38-4416-BBF2-B97EE90EBDE3}" type="pres">
      <dgm:prSet presAssocID="{F1355CED-99A7-4E86-BC94-085BFC9A99A3}" presName="bgRect" presStyleLbl="bgShp" presStyleIdx="2" presStyleCnt="4"/>
      <dgm:spPr/>
    </dgm:pt>
    <dgm:pt modelId="{7C87D40D-4971-45AD-A1B5-C5EA988C7245}" type="pres">
      <dgm:prSet presAssocID="{F1355CED-99A7-4E86-BC94-085BFC9A99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mize"/>
        </a:ext>
      </dgm:extLst>
    </dgm:pt>
    <dgm:pt modelId="{F44BDEBD-5964-458D-BEA9-97BEA6DE1835}" type="pres">
      <dgm:prSet presAssocID="{F1355CED-99A7-4E86-BC94-085BFC9A99A3}" presName="spaceRect" presStyleCnt="0"/>
      <dgm:spPr/>
    </dgm:pt>
    <dgm:pt modelId="{286FFADC-B4E2-4F46-A980-EA8FB75C423A}" type="pres">
      <dgm:prSet presAssocID="{F1355CED-99A7-4E86-BC94-085BFC9A99A3}" presName="parTx" presStyleLbl="revTx" presStyleIdx="2" presStyleCnt="4">
        <dgm:presLayoutVars>
          <dgm:chMax val="0"/>
          <dgm:chPref val="0"/>
        </dgm:presLayoutVars>
      </dgm:prSet>
      <dgm:spPr/>
    </dgm:pt>
    <dgm:pt modelId="{7EC3D3C2-1747-4A92-9555-4F6C197A6EDE}" type="pres">
      <dgm:prSet presAssocID="{4AD10F50-A92D-4139-BC47-3DB5FB548644}" presName="sibTrans" presStyleCnt="0"/>
      <dgm:spPr/>
    </dgm:pt>
    <dgm:pt modelId="{DE4A1952-5D21-4453-B294-856EB09F518A}" type="pres">
      <dgm:prSet presAssocID="{54CAF7C7-2C3F-4028-BD65-62E334ACBA38}" presName="compNode" presStyleCnt="0"/>
      <dgm:spPr/>
    </dgm:pt>
    <dgm:pt modelId="{F3F546F4-C029-45AC-8664-11B1C4E64E1B}" type="pres">
      <dgm:prSet presAssocID="{54CAF7C7-2C3F-4028-BD65-62E334ACBA38}" presName="bgRect" presStyleLbl="bgShp" presStyleIdx="3" presStyleCnt="4"/>
      <dgm:spPr/>
    </dgm:pt>
    <dgm:pt modelId="{37797791-16E5-4385-87BE-D5C1F8C745B0}" type="pres">
      <dgm:prSet presAssocID="{54CAF7C7-2C3F-4028-BD65-62E334ACBA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 Sign"/>
        </a:ext>
      </dgm:extLst>
    </dgm:pt>
    <dgm:pt modelId="{169C7F46-4B13-4656-9DB1-C00D5AC25D19}" type="pres">
      <dgm:prSet presAssocID="{54CAF7C7-2C3F-4028-BD65-62E334ACBA38}" presName="spaceRect" presStyleCnt="0"/>
      <dgm:spPr/>
    </dgm:pt>
    <dgm:pt modelId="{E9C2261A-7811-414A-B2C4-FD1330691BA6}" type="pres">
      <dgm:prSet presAssocID="{54CAF7C7-2C3F-4028-BD65-62E334ACBA38}" presName="parTx" presStyleLbl="revTx" presStyleIdx="3" presStyleCnt="4">
        <dgm:presLayoutVars>
          <dgm:chMax val="0"/>
          <dgm:chPref val="0"/>
        </dgm:presLayoutVars>
      </dgm:prSet>
      <dgm:spPr/>
    </dgm:pt>
  </dgm:ptLst>
  <dgm:cxnLst>
    <dgm:cxn modelId="{1B560601-AB76-4999-ADD7-B64D3AE964FD}" srcId="{1751AE07-05FE-4DAE-AD8E-558E3B6AC33A}" destId="{11DA58E7-4C85-4378-957E-62BF4E6936C1}" srcOrd="0" destOrd="0" parTransId="{1F4783AA-947E-4E2C-A0B5-E24F88CA09DD}" sibTransId="{61F88345-AF60-49B2-812C-D39F9B7661D6}"/>
    <dgm:cxn modelId="{6D9ED448-A592-43B0-BA44-ADE42B2F34BE}" type="presOf" srcId="{1751AE07-05FE-4DAE-AD8E-558E3B6AC33A}" destId="{96D304A8-3ADF-4F5D-B4AB-B9BB74EABCB0}" srcOrd="0" destOrd="0" presId="urn:microsoft.com/office/officeart/2018/2/layout/IconVerticalSolidList"/>
    <dgm:cxn modelId="{A050026A-0DD2-4425-81F7-6B0E814D0558}" type="presOf" srcId="{F1355CED-99A7-4E86-BC94-085BFC9A99A3}" destId="{286FFADC-B4E2-4F46-A980-EA8FB75C423A}" srcOrd="0" destOrd="0" presId="urn:microsoft.com/office/officeart/2018/2/layout/IconVerticalSolidList"/>
    <dgm:cxn modelId="{4A75816A-789C-45F2-9DD6-065F6146E5BB}" type="presOf" srcId="{11DA58E7-4C85-4378-957E-62BF4E6936C1}" destId="{833FFC55-E19D-4480-A890-7C141BC89C53}" srcOrd="0" destOrd="0" presId="urn:microsoft.com/office/officeart/2018/2/layout/IconVerticalSolidList"/>
    <dgm:cxn modelId="{6B2EC077-787D-4FA2-836D-957590403433}" type="presOf" srcId="{54CAF7C7-2C3F-4028-BD65-62E334ACBA38}" destId="{E9C2261A-7811-414A-B2C4-FD1330691BA6}" srcOrd="0" destOrd="0" presId="urn:microsoft.com/office/officeart/2018/2/layout/IconVerticalSolidList"/>
    <dgm:cxn modelId="{CCA4C07C-EA6F-4899-BE6B-AFBD8986722A}" type="presOf" srcId="{4B28C17E-EEF5-4358-8BE8-B51FF0FEDE36}" destId="{10039730-B71D-4E71-8923-118E2F940FC8}" srcOrd="0" destOrd="0" presId="urn:microsoft.com/office/officeart/2018/2/layout/IconVerticalSolidList"/>
    <dgm:cxn modelId="{B1E5C27C-1C3B-42C9-BBFF-8CC10CCD82C9}" srcId="{1751AE07-05FE-4DAE-AD8E-558E3B6AC33A}" destId="{F1355CED-99A7-4E86-BC94-085BFC9A99A3}" srcOrd="2" destOrd="0" parTransId="{7F34CBBD-6E76-408D-8E0F-EABDFBA99D62}" sibTransId="{4AD10F50-A92D-4139-BC47-3DB5FB548644}"/>
    <dgm:cxn modelId="{3BE42FA0-0B3B-41BB-A275-95192D02C1BF}" srcId="{1751AE07-05FE-4DAE-AD8E-558E3B6AC33A}" destId="{4B28C17E-EEF5-4358-8BE8-B51FF0FEDE36}" srcOrd="1" destOrd="0" parTransId="{6542C480-7BDA-499F-BD0D-8002E8AF8CAF}" sibTransId="{4E1DDE21-6730-4F4D-80C8-971BAA83D2C0}"/>
    <dgm:cxn modelId="{8EDF7EEB-1CC3-41BA-AD2A-30D11AB70BED}" srcId="{1751AE07-05FE-4DAE-AD8E-558E3B6AC33A}" destId="{54CAF7C7-2C3F-4028-BD65-62E334ACBA38}" srcOrd="3" destOrd="0" parTransId="{8F71C42D-37D0-48B4-89E1-FAD5C27333D5}" sibTransId="{E804135F-545F-4A33-875F-4EE93FDF8451}"/>
    <dgm:cxn modelId="{CD0330D0-08E7-460B-871E-9A2F5D46448A}" type="presParOf" srcId="{96D304A8-3ADF-4F5D-B4AB-B9BB74EABCB0}" destId="{CA868020-B14A-45ED-B1B2-F6E9A04D0A8E}" srcOrd="0" destOrd="0" presId="urn:microsoft.com/office/officeart/2018/2/layout/IconVerticalSolidList"/>
    <dgm:cxn modelId="{86CF85AE-8834-44AF-ABEC-4466695704B0}" type="presParOf" srcId="{CA868020-B14A-45ED-B1B2-F6E9A04D0A8E}" destId="{551C6BA7-8E07-4E14-85D3-0C19FBCA85C1}" srcOrd="0" destOrd="0" presId="urn:microsoft.com/office/officeart/2018/2/layout/IconVerticalSolidList"/>
    <dgm:cxn modelId="{822A10B3-02E6-4BAD-BEBA-E751D43D39FC}" type="presParOf" srcId="{CA868020-B14A-45ED-B1B2-F6E9A04D0A8E}" destId="{8A8B68AF-DE4B-4DB3-BBA2-79BA850397D4}" srcOrd="1" destOrd="0" presId="urn:microsoft.com/office/officeart/2018/2/layout/IconVerticalSolidList"/>
    <dgm:cxn modelId="{6EDDB309-8159-4639-9349-904DDFCD3347}" type="presParOf" srcId="{CA868020-B14A-45ED-B1B2-F6E9A04D0A8E}" destId="{6C90339D-CCC7-4F06-B18C-EAD6770EF293}" srcOrd="2" destOrd="0" presId="urn:microsoft.com/office/officeart/2018/2/layout/IconVerticalSolidList"/>
    <dgm:cxn modelId="{50831C1E-AC72-44E3-8A74-D093E91C584C}" type="presParOf" srcId="{CA868020-B14A-45ED-B1B2-F6E9A04D0A8E}" destId="{833FFC55-E19D-4480-A890-7C141BC89C53}" srcOrd="3" destOrd="0" presId="urn:microsoft.com/office/officeart/2018/2/layout/IconVerticalSolidList"/>
    <dgm:cxn modelId="{6D5D6520-030D-40FE-BB51-1B96E2C455E5}" type="presParOf" srcId="{96D304A8-3ADF-4F5D-B4AB-B9BB74EABCB0}" destId="{18039C48-71EB-4888-B997-29540D493B1B}" srcOrd="1" destOrd="0" presId="urn:microsoft.com/office/officeart/2018/2/layout/IconVerticalSolidList"/>
    <dgm:cxn modelId="{3AAA8425-E7CB-4F27-99C4-FD87DDFC818F}" type="presParOf" srcId="{96D304A8-3ADF-4F5D-B4AB-B9BB74EABCB0}" destId="{22E6AFE8-C3CA-4F56-9B62-93CFCA7382BE}" srcOrd="2" destOrd="0" presId="urn:microsoft.com/office/officeart/2018/2/layout/IconVerticalSolidList"/>
    <dgm:cxn modelId="{45B34E33-972E-4854-9E14-92B57EF9694A}" type="presParOf" srcId="{22E6AFE8-C3CA-4F56-9B62-93CFCA7382BE}" destId="{4E18D242-35BF-49F2-84F6-B96E69206169}" srcOrd="0" destOrd="0" presId="urn:microsoft.com/office/officeart/2018/2/layout/IconVerticalSolidList"/>
    <dgm:cxn modelId="{B2A1B48A-EF0E-4736-83B1-583E6CA99D2C}" type="presParOf" srcId="{22E6AFE8-C3CA-4F56-9B62-93CFCA7382BE}" destId="{3D062E20-60BB-456F-914C-A8AAF46CCC44}" srcOrd="1" destOrd="0" presId="urn:microsoft.com/office/officeart/2018/2/layout/IconVerticalSolidList"/>
    <dgm:cxn modelId="{875DC320-419D-4D4A-9271-44E3CEC83A5F}" type="presParOf" srcId="{22E6AFE8-C3CA-4F56-9B62-93CFCA7382BE}" destId="{01F191ED-8E4D-4FB1-8F48-882624A5AC2D}" srcOrd="2" destOrd="0" presId="urn:microsoft.com/office/officeart/2018/2/layout/IconVerticalSolidList"/>
    <dgm:cxn modelId="{64C7F980-53CF-4079-89AF-E0D0B5638A6B}" type="presParOf" srcId="{22E6AFE8-C3CA-4F56-9B62-93CFCA7382BE}" destId="{10039730-B71D-4E71-8923-118E2F940FC8}" srcOrd="3" destOrd="0" presId="urn:microsoft.com/office/officeart/2018/2/layout/IconVerticalSolidList"/>
    <dgm:cxn modelId="{FBC3E64E-F4B8-4EFD-A281-B16D1EF2891C}" type="presParOf" srcId="{96D304A8-3ADF-4F5D-B4AB-B9BB74EABCB0}" destId="{EF1CD44E-4F5E-4421-A9D9-1A8F8C32433D}" srcOrd="3" destOrd="0" presId="urn:microsoft.com/office/officeart/2018/2/layout/IconVerticalSolidList"/>
    <dgm:cxn modelId="{5D2057DA-AB67-42EC-A46D-EE6AAAC380C2}" type="presParOf" srcId="{96D304A8-3ADF-4F5D-B4AB-B9BB74EABCB0}" destId="{0A3ECC4D-2C5B-4D3A-90E0-E54948757453}" srcOrd="4" destOrd="0" presId="urn:microsoft.com/office/officeart/2018/2/layout/IconVerticalSolidList"/>
    <dgm:cxn modelId="{C2CC82E9-8EC9-46E6-9D52-B94E71D0439D}" type="presParOf" srcId="{0A3ECC4D-2C5B-4D3A-90E0-E54948757453}" destId="{BB8E2BA5-AC38-4416-BBF2-B97EE90EBDE3}" srcOrd="0" destOrd="0" presId="urn:microsoft.com/office/officeart/2018/2/layout/IconVerticalSolidList"/>
    <dgm:cxn modelId="{ABA516F5-B7DB-4D00-AE5F-82EF63E301F1}" type="presParOf" srcId="{0A3ECC4D-2C5B-4D3A-90E0-E54948757453}" destId="{7C87D40D-4971-45AD-A1B5-C5EA988C7245}" srcOrd="1" destOrd="0" presId="urn:microsoft.com/office/officeart/2018/2/layout/IconVerticalSolidList"/>
    <dgm:cxn modelId="{5A89D426-0F4E-4570-BB92-A3738767E874}" type="presParOf" srcId="{0A3ECC4D-2C5B-4D3A-90E0-E54948757453}" destId="{F44BDEBD-5964-458D-BEA9-97BEA6DE1835}" srcOrd="2" destOrd="0" presId="urn:microsoft.com/office/officeart/2018/2/layout/IconVerticalSolidList"/>
    <dgm:cxn modelId="{FD5132DD-0DF7-4101-B28C-33214178FE33}" type="presParOf" srcId="{0A3ECC4D-2C5B-4D3A-90E0-E54948757453}" destId="{286FFADC-B4E2-4F46-A980-EA8FB75C423A}" srcOrd="3" destOrd="0" presId="urn:microsoft.com/office/officeart/2018/2/layout/IconVerticalSolidList"/>
    <dgm:cxn modelId="{488567FD-4E11-4500-BC64-18964876F44B}" type="presParOf" srcId="{96D304A8-3ADF-4F5D-B4AB-B9BB74EABCB0}" destId="{7EC3D3C2-1747-4A92-9555-4F6C197A6EDE}" srcOrd="5" destOrd="0" presId="urn:microsoft.com/office/officeart/2018/2/layout/IconVerticalSolidList"/>
    <dgm:cxn modelId="{4660A99F-9256-404E-A2BE-3068BB3E443D}" type="presParOf" srcId="{96D304A8-3ADF-4F5D-B4AB-B9BB74EABCB0}" destId="{DE4A1952-5D21-4453-B294-856EB09F518A}" srcOrd="6" destOrd="0" presId="urn:microsoft.com/office/officeart/2018/2/layout/IconVerticalSolidList"/>
    <dgm:cxn modelId="{ECC2AF7B-D3FE-4E0D-9C39-FEEC39AC17D8}" type="presParOf" srcId="{DE4A1952-5D21-4453-B294-856EB09F518A}" destId="{F3F546F4-C029-45AC-8664-11B1C4E64E1B}" srcOrd="0" destOrd="0" presId="urn:microsoft.com/office/officeart/2018/2/layout/IconVerticalSolidList"/>
    <dgm:cxn modelId="{E5C3EDE4-6524-4A73-919A-25F2747F756F}" type="presParOf" srcId="{DE4A1952-5D21-4453-B294-856EB09F518A}" destId="{37797791-16E5-4385-87BE-D5C1F8C745B0}" srcOrd="1" destOrd="0" presId="urn:microsoft.com/office/officeart/2018/2/layout/IconVerticalSolidList"/>
    <dgm:cxn modelId="{336C9668-A398-4F69-9A0C-8FB0DF32C13C}" type="presParOf" srcId="{DE4A1952-5D21-4453-B294-856EB09F518A}" destId="{169C7F46-4B13-4656-9DB1-C00D5AC25D19}" srcOrd="2" destOrd="0" presId="urn:microsoft.com/office/officeart/2018/2/layout/IconVerticalSolidList"/>
    <dgm:cxn modelId="{66CB6131-29A1-4755-B513-8139171B1713}" type="presParOf" srcId="{DE4A1952-5D21-4453-B294-856EB09F518A}" destId="{E9C2261A-7811-414A-B2C4-FD1330691BA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532BB2-637F-4AA5-8AB0-9BE524C7E15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ABA472-0700-469A-A6A5-7521D299A6CE}">
      <dgm:prSet custT="1"/>
      <dgm:spPr/>
      <dgm:t>
        <a:bodyPr/>
        <a:lstStyle/>
        <a:p>
          <a:pPr>
            <a:defRPr cap="all"/>
          </a:pPr>
          <a:r>
            <a:rPr lang="en-US" sz="1100"/>
            <a:t>The scope is established by reviewing the allegations, those known at the outset of the investigation and those which may emerge in the process and represent a potential violation of policies or work rules. </a:t>
          </a:r>
        </a:p>
      </dgm:t>
    </dgm:pt>
    <dgm:pt modelId="{53CC7414-4ED7-4E66-A5D8-4E2DE09A9D93}" type="parTrans" cxnId="{455FFA98-E534-4368-B37C-C23692CE6AFF}">
      <dgm:prSet/>
      <dgm:spPr/>
      <dgm:t>
        <a:bodyPr/>
        <a:lstStyle/>
        <a:p>
          <a:endParaRPr lang="en-US"/>
        </a:p>
      </dgm:t>
    </dgm:pt>
    <dgm:pt modelId="{3CAF04B9-612B-42EF-93BB-4589AC7688DC}" type="sibTrans" cxnId="{455FFA98-E534-4368-B37C-C23692CE6AFF}">
      <dgm:prSet/>
      <dgm:spPr/>
      <dgm:t>
        <a:bodyPr/>
        <a:lstStyle/>
        <a:p>
          <a:endParaRPr lang="en-US"/>
        </a:p>
      </dgm:t>
    </dgm:pt>
    <dgm:pt modelId="{807666D4-0D19-4DFE-A0F5-04A619767EA3}">
      <dgm:prSet custT="1"/>
      <dgm:spPr/>
      <dgm:t>
        <a:bodyPr/>
        <a:lstStyle/>
        <a:p>
          <a:pPr>
            <a:defRPr cap="all"/>
          </a:pPr>
          <a:r>
            <a:rPr lang="en-US" sz="1100"/>
            <a:t>Includes who will be included in the investigation with a reasonable expectation as to what firsthand information or witness they provide.</a:t>
          </a:r>
        </a:p>
      </dgm:t>
    </dgm:pt>
    <dgm:pt modelId="{B753AC17-CF85-4AA1-A14C-E83654C739AB}" type="parTrans" cxnId="{58F9EC79-AAB4-41A8-A3E7-E270A699D84A}">
      <dgm:prSet/>
      <dgm:spPr/>
      <dgm:t>
        <a:bodyPr/>
        <a:lstStyle/>
        <a:p>
          <a:endParaRPr lang="en-US"/>
        </a:p>
      </dgm:t>
    </dgm:pt>
    <dgm:pt modelId="{6C4025BA-1D5B-4FC0-90AB-F34C153123DD}" type="sibTrans" cxnId="{58F9EC79-AAB4-41A8-A3E7-E270A699D84A}">
      <dgm:prSet/>
      <dgm:spPr/>
      <dgm:t>
        <a:bodyPr/>
        <a:lstStyle/>
        <a:p>
          <a:endParaRPr lang="en-US"/>
        </a:p>
      </dgm:t>
    </dgm:pt>
    <dgm:pt modelId="{EC52FB11-F930-431E-930C-430DB56E6B41}">
      <dgm:prSet custT="1"/>
      <dgm:spPr/>
      <dgm:t>
        <a:bodyPr/>
        <a:lstStyle/>
        <a:p>
          <a:pPr>
            <a:defRPr cap="all"/>
          </a:pPr>
          <a:r>
            <a:rPr lang="en-US" sz="1100"/>
            <a:t>Includes the policies anticipated to be in play </a:t>
          </a:r>
        </a:p>
      </dgm:t>
    </dgm:pt>
    <dgm:pt modelId="{CB7F4D9E-096E-4FBB-8F7B-F10EC7575ABD}" type="parTrans" cxnId="{7396BF29-47DF-43AC-8317-D27165A65576}">
      <dgm:prSet/>
      <dgm:spPr/>
      <dgm:t>
        <a:bodyPr/>
        <a:lstStyle/>
        <a:p>
          <a:endParaRPr lang="en-US"/>
        </a:p>
      </dgm:t>
    </dgm:pt>
    <dgm:pt modelId="{ED878317-622A-4AD4-B919-7FE759A13E79}" type="sibTrans" cxnId="{7396BF29-47DF-43AC-8317-D27165A65576}">
      <dgm:prSet/>
      <dgm:spPr/>
      <dgm:t>
        <a:bodyPr/>
        <a:lstStyle/>
        <a:p>
          <a:endParaRPr lang="en-US"/>
        </a:p>
      </dgm:t>
    </dgm:pt>
    <dgm:pt modelId="{6D11EC8E-4FB4-4B3C-863C-729E3F481548}">
      <dgm:prSet custT="1"/>
      <dgm:spPr/>
      <dgm:t>
        <a:bodyPr/>
        <a:lstStyle/>
        <a:p>
          <a:pPr>
            <a:defRPr cap="all"/>
          </a:pPr>
          <a:r>
            <a:rPr lang="en-US" sz="1100"/>
            <a:t>Determine whether unrelated claims, but potentially actionable misconduct will be incorporated or investigated separately. </a:t>
          </a:r>
        </a:p>
      </dgm:t>
    </dgm:pt>
    <dgm:pt modelId="{4D6F6F7F-E3B2-4231-AB84-FE669E984016}" type="parTrans" cxnId="{BABE52D4-A693-4EA5-A6D5-976FBF699FED}">
      <dgm:prSet/>
      <dgm:spPr/>
      <dgm:t>
        <a:bodyPr/>
        <a:lstStyle/>
        <a:p>
          <a:endParaRPr lang="en-US"/>
        </a:p>
      </dgm:t>
    </dgm:pt>
    <dgm:pt modelId="{55D36BFE-A380-4085-887B-254EBD568410}" type="sibTrans" cxnId="{BABE52D4-A693-4EA5-A6D5-976FBF699FED}">
      <dgm:prSet/>
      <dgm:spPr/>
      <dgm:t>
        <a:bodyPr/>
        <a:lstStyle/>
        <a:p>
          <a:endParaRPr lang="en-US"/>
        </a:p>
      </dgm:t>
    </dgm:pt>
    <dgm:pt modelId="{558D4447-B584-49D2-9C90-682DE6E23BB5}" type="pres">
      <dgm:prSet presAssocID="{04532BB2-637F-4AA5-8AB0-9BE524C7E154}" presName="root" presStyleCnt="0">
        <dgm:presLayoutVars>
          <dgm:dir/>
          <dgm:resizeHandles val="exact"/>
        </dgm:presLayoutVars>
      </dgm:prSet>
      <dgm:spPr/>
    </dgm:pt>
    <dgm:pt modelId="{8E4B09C2-A6FE-45C2-A62B-E1BFC59FEE66}" type="pres">
      <dgm:prSet presAssocID="{3DABA472-0700-469A-A6A5-7521D299A6CE}" presName="compNode" presStyleCnt="0"/>
      <dgm:spPr/>
    </dgm:pt>
    <dgm:pt modelId="{DE598A67-82CC-486A-AA7B-2C749060EFE7}" type="pres">
      <dgm:prSet presAssocID="{3DABA472-0700-469A-A6A5-7521D299A6CE}" presName="iconBgRect" presStyleLbl="bgShp" presStyleIdx="0" presStyleCnt="4"/>
      <dgm:spPr/>
    </dgm:pt>
    <dgm:pt modelId="{071319F6-FB31-41F5-A7A3-C8ECF53B4925}" type="pres">
      <dgm:prSet presAssocID="{3DABA472-0700-469A-A6A5-7521D299A6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92EF594-CDC0-4D24-B65A-4DB814C74BFA}" type="pres">
      <dgm:prSet presAssocID="{3DABA472-0700-469A-A6A5-7521D299A6CE}" presName="spaceRect" presStyleCnt="0"/>
      <dgm:spPr/>
    </dgm:pt>
    <dgm:pt modelId="{61558273-3E22-4F9B-ABA2-F1223356CE9D}" type="pres">
      <dgm:prSet presAssocID="{3DABA472-0700-469A-A6A5-7521D299A6CE}" presName="textRect" presStyleLbl="revTx" presStyleIdx="0" presStyleCnt="4">
        <dgm:presLayoutVars>
          <dgm:chMax val="1"/>
          <dgm:chPref val="1"/>
        </dgm:presLayoutVars>
      </dgm:prSet>
      <dgm:spPr/>
    </dgm:pt>
    <dgm:pt modelId="{77CD4D45-874E-4F26-A33E-D4AFC5BA4FA3}" type="pres">
      <dgm:prSet presAssocID="{3CAF04B9-612B-42EF-93BB-4589AC7688DC}" presName="sibTrans" presStyleCnt="0"/>
      <dgm:spPr/>
    </dgm:pt>
    <dgm:pt modelId="{B4900DF6-BD95-4875-8872-8F89C4659E86}" type="pres">
      <dgm:prSet presAssocID="{807666D4-0D19-4DFE-A0F5-04A619767EA3}" presName="compNode" presStyleCnt="0"/>
      <dgm:spPr/>
    </dgm:pt>
    <dgm:pt modelId="{45DA8CC2-F89C-4E08-9C3A-44B67F0492CD}" type="pres">
      <dgm:prSet presAssocID="{807666D4-0D19-4DFE-A0F5-04A619767EA3}" presName="iconBgRect" presStyleLbl="bgShp" presStyleIdx="1" presStyleCnt="4"/>
      <dgm:spPr/>
    </dgm:pt>
    <dgm:pt modelId="{DB58356A-26C3-4B2A-AD4F-807B468F9AE0}" type="pres">
      <dgm:prSet presAssocID="{807666D4-0D19-4DFE-A0F5-04A619767E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D96FF8B-C719-4292-881A-62E2ABF1AEB8}" type="pres">
      <dgm:prSet presAssocID="{807666D4-0D19-4DFE-A0F5-04A619767EA3}" presName="spaceRect" presStyleCnt="0"/>
      <dgm:spPr/>
    </dgm:pt>
    <dgm:pt modelId="{B0510CAE-C934-4016-8059-A001E80055DF}" type="pres">
      <dgm:prSet presAssocID="{807666D4-0D19-4DFE-A0F5-04A619767EA3}" presName="textRect" presStyleLbl="revTx" presStyleIdx="1" presStyleCnt="4">
        <dgm:presLayoutVars>
          <dgm:chMax val="1"/>
          <dgm:chPref val="1"/>
        </dgm:presLayoutVars>
      </dgm:prSet>
      <dgm:spPr/>
    </dgm:pt>
    <dgm:pt modelId="{9D9FB1BD-08E7-4580-95CE-71D58F5D2952}" type="pres">
      <dgm:prSet presAssocID="{6C4025BA-1D5B-4FC0-90AB-F34C153123DD}" presName="sibTrans" presStyleCnt="0"/>
      <dgm:spPr/>
    </dgm:pt>
    <dgm:pt modelId="{ED18D775-A0D9-45D8-9235-949ADD7FFD48}" type="pres">
      <dgm:prSet presAssocID="{EC52FB11-F930-431E-930C-430DB56E6B41}" presName="compNode" presStyleCnt="0"/>
      <dgm:spPr/>
    </dgm:pt>
    <dgm:pt modelId="{32BDE54F-54DF-4A0C-AF87-BB37F8DE8B2D}" type="pres">
      <dgm:prSet presAssocID="{EC52FB11-F930-431E-930C-430DB56E6B41}" presName="iconBgRect" presStyleLbl="bgShp" presStyleIdx="2" presStyleCnt="4"/>
      <dgm:spPr/>
    </dgm:pt>
    <dgm:pt modelId="{B5AB7150-0203-44C7-B1C0-CA15B3CB4212}" type="pres">
      <dgm:prSet presAssocID="{EC52FB11-F930-431E-930C-430DB56E6B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6A4DEEA-ECB9-48A1-AE30-52C52FF9EAC7}" type="pres">
      <dgm:prSet presAssocID="{EC52FB11-F930-431E-930C-430DB56E6B41}" presName="spaceRect" presStyleCnt="0"/>
      <dgm:spPr/>
    </dgm:pt>
    <dgm:pt modelId="{1C6077E5-CFE3-4861-BB02-2B985A401F26}" type="pres">
      <dgm:prSet presAssocID="{EC52FB11-F930-431E-930C-430DB56E6B41}" presName="textRect" presStyleLbl="revTx" presStyleIdx="2" presStyleCnt="4">
        <dgm:presLayoutVars>
          <dgm:chMax val="1"/>
          <dgm:chPref val="1"/>
        </dgm:presLayoutVars>
      </dgm:prSet>
      <dgm:spPr/>
    </dgm:pt>
    <dgm:pt modelId="{305C439E-C73C-4025-B32D-E73996263A5C}" type="pres">
      <dgm:prSet presAssocID="{ED878317-622A-4AD4-B919-7FE759A13E79}" presName="sibTrans" presStyleCnt="0"/>
      <dgm:spPr/>
    </dgm:pt>
    <dgm:pt modelId="{BA8FAED5-6EF8-48F2-8EAD-9C16BE2A5C65}" type="pres">
      <dgm:prSet presAssocID="{6D11EC8E-4FB4-4B3C-863C-729E3F481548}" presName="compNode" presStyleCnt="0"/>
      <dgm:spPr/>
    </dgm:pt>
    <dgm:pt modelId="{26444BAF-2483-4131-B41C-96D5C774C785}" type="pres">
      <dgm:prSet presAssocID="{6D11EC8E-4FB4-4B3C-863C-729E3F481548}" presName="iconBgRect" presStyleLbl="bgShp" presStyleIdx="3" presStyleCnt="4"/>
      <dgm:spPr/>
    </dgm:pt>
    <dgm:pt modelId="{88D0D723-C5C6-437E-939A-1CA39E91E963}" type="pres">
      <dgm:prSet presAssocID="{6D11EC8E-4FB4-4B3C-863C-729E3F4815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51A5F17D-95E5-45FA-90ED-F8AAAC27BF63}" type="pres">
      <dgm:prSet presAssocID="{6D11EC8E-4FB4-4B3C-863C-729E3F481548}" presName="spaceRect" presStyleCnt="0"/>
      <dgm:spPr/>
    </dgm:pt>
    <dgm:pt modelId="{50231DDD-0565-44CA-A33B-21F33E0C378C}" type="pres">
      <dgm:prSet presAssocID="{6D11EC8E-4FB4-4B3C-863C-729E3F481548}" presName="textRect" presStyleLbl="revTx" presStyleIdx="3" presStyleCnt="4">
        <dgm:presLayoutVars>
          <dgm:chMax val="1"/>
          <dgm:chPref val="1"/>
        </dgm:presLayoutVars>
      </dgm:prSet>
      <dgm:spPr/>
    </dgm:pt>
  </dgm:ptLst>
  <dgm:cxnLst>
    <dgm:cxn modelId="{7A729008-4957-4245-9DBB-1275C9313697}" type="presOf" srcId="{3DABA472-0700-469A-A6A5-7521D299A6CE}" destId="{61558273-3E22-4F9B-ABA2-F1223356CE9D}" srcOrd="0" destOrd="0" presId="urn:microsoft.com/office/officeart/2018/5/layout/IconCircleLabelList"/>
    <dgm:cxn modelId="{DABE7D29-E784-4EC9-B0E7-D20DD39B9C20}" type="presOf" srcId="{807666D4-0D19-4DFE-A0F5-04A619767EA3}" destId="{B0510CAE-C934-4016-8059-A001E80055DF}" srcOrd="0" destOrd="0" presId="urn:microsoft.com/office/officeart/2018/5/layout/IconCircleLabelList"/>
    <dgm:cxn modelId="{7396BF29-47DF-43AC-8317-D27165A65576}" srcId="{04532BB2-637F-4AA5-8AB0-9BE524C7E154}" destId="{EC52FB11-F930-431E-930C-430DB56E6B41}" srcOrd="2" destOrd="0" parTransId="{CB7F4D9E-096E-4FBB-8F7B-F10EC7575ABD}" sibTransId="{ED878317-622A-4AD4-B919-7FE759A13E79}"/>
    <dgm:cxn modelId="{2A98C36A-5BEF-4F30-9F31-9B94CEBF94F5}" type="presOf" srcId="{EC52FB11-F930-431E-930C-430DB56E6B41}" destId="{1C6077E5-CFE3-4861-BB02-2B985A401F26}" srcOrd="0" destOrd="0" presId="urn:microsoft.com/office/officeart/2018/5/layout/IconCircleLabelList"/>
    <dgm:cxn modelId="{58F9EC79-AAB4-41A8-A3E7-E270A699D84A}" srcId="{04532BB2-637F-4AA5-8AB0-9BE524C7E154}" destId="{807666D4-0D19-4DFE-A0F5-04A619767EA3}" srcOrd="1" destOrd="0" parTransId="{B753AC17-CF85-4AA1-A14C-E83654C739AB}" sibTransId="{6C4025BA-1D5B-4FC0-90AB-F34C153123DD}"/>
    <dgm:cxn modelId="{455FFA98-E534-4368-B37C-C23692CE6AFF}" srcId="{04532BB2-637F-4AA5-8AB0-9BE524C7E154}" destId="{3DABA472-0700-469A-A6A5-7521D299A6CE}" srcOrd="0" destOrd="0" parTransId="{53CC7414-4ED7-4E66-A5D8-4E2DE09A9D93}" sibTransId="{3CAF04B9-612B-42EF-93BB-4589AC7688DC}"/>
    <dgm:cxn modelId="{6A4E6FA4-24CA-4F6B-98B8-148463BB605B}" type="presOf" srcId="{6D11EC8E-4FB4-4B3C-863C-729E3F481548}" destId="{50231DDD-0565-44CA-A33B-21F33E0C378C}" srcOrd="0" destOrd="0" presId="urn:microsoft.com/office/officeart/2018/5/layout/IconCircleLabelList"/>
    <dgm:cxn modelId="{59608BC0-576C-46E7-8D6C-84C470B4274B}" type="presOf" srcId="{04532BB2-637F-4AA5-8AB0-9BE524C7E154}" destId="{558D4447-B584-49D2-9C90-682DE6E23BB5}" srcOrd="0" destOrd="0" presId="urn:microsoft.com/office/officeart/2018/5/layout/IconCircleLabelList"/>
    <dgm:cxn modelId="{BABE52D4-A693-4EA5-A6D5-976FBF699FED}" srcId="{04532BB2-637F-4AA5-8AB0-9BE524C7E154}" destId="{6D11EC8E-4FB4-4B3C-863C-729E3F481548}" srcOrd="3" destOrd="0" parTransId="{4D6F6F7F-E3B2-4231-AB84-FE669E984016}" sibTransId="{55D36BFE-A380-4085-887B-254EBD568410}"/>
    <dgm:cxn modelId="{D908E47A-ED57-42CC-BC27-601F8A3DF9B8}" type="presParOf" srcId="{558D4447-B584-49D2-9C90-682DE6E23BB5}" destId="{8E4B09C2-A6FE-45C2-A62B-E1BFC59FEE66}" srcOrd="0" destOrd="0" presId="urn:microsoft.com/office/officeart/2018/5/layout/IconCircleLabelList"/>
    <dgm:cxn modelId="{FA3C5F0A-F370-4A68-B137-9EC96147699B}" type="presParOf" srcId="{8E4B09C2-A6FE-45C2-A62B-E1BFC59FEE66}" destId="{DE598A67-82CC-486A-AA7B-2C749060EFE7}" srcOrd="0" destOrd="0" presId="urn:microsoft.com/office/officeart/2018/5/layout/IconCircleLabelList"/>
    <dgm:cxn modelId="{07FABD95-16C9-4249-BFDF-FDA74BB5B026}" type="presParOf" srcId="{8E4B09C2-A6FE-45C2-A62B-E1BFC59FEE66}" destId="{071319F6-FB31-41F5-A7A3-C8ECF53B4925}" srcOrd="1" destOrd="0" presId="urn:microsoft.com/office/officeart/2018/5/layout/IconCircleLabelList"/>
    <dgm:cxn modelId="{39963C55-7A1F-423C-B9CB-A0BE2EBE24E3}" type="presParOf" srcId="{8E4B09C2-A6FE-45C2-A62B-E1BFC59FEE66}" destId="{592EF594-CDC0-4D24-B65A-4DB814C74BFA}" srcOrd="2" destOrd="0" presId="urn:microsoft.com/office/officeart/2018/5/layout/IconCircleLabelList"/>
    <dgm:cxn modelId="{4C7223A5-8332-4D27-8ACC-11F501F1FD6F}" type="presParOf" srcId="{8E4B09C2-A6FE-45C2-A62B-E1BFC59FEE66}" destId="{61558273-3E22-4F9B-ABA2-F1223356CE9D}" srcOrd="3" destOrd="0" presId="urn:microsoft.com/office/officeart/2018/5/layout/IconCircleLabelList"/>
    <dgm:cxn modelId="{B11D5733-1CA8-4554-A0CA-F8262E01E30E}" type="presParOf" srcId="{558D4447-B584-49D2-9C90-682DE6E23BB5}" destId="{77CD4D45-874E-4F26-A33E-D4AFC5BA4FA3}" srcOrd="1" destOrd="0" presId="urn:microsoft.com/office/officeart/2018/5/layout/IconCircleLabelList"/>
    <dgm:cxn modelId="{4EAA0637-F239-414C-AF8A-3C89537D2072}" type="presParOf" srcId="{558D4447-B584-49D2-9C90-682DE6E23BB5}" destId="{B4900DF6-BD95-4875-8872-8F89C4659E86}" srcOrd="2" destOrd="0" presId="urn:microsoft.com/office/officeart/2018/5/layout/IconCircleLabelList"/>
    <dgm:cxn modelId="{882DED0A-2256-4B03-B7E2-6A63D90F0802}" type="presParOf" srcId="{B4900DF6-BD95-4875-8872-8F89C4659E86}" destId="{45DA8CC2-F89C-4E08-9C3A-44B67F0492CD}" srcOrd="0" destOrd="0" presId="urn:microsoft.com/office/officeart/2018/5/layout/IconCircleLabelList"/>
    <dgm:cxn modelId="{54D67EE4-4593-433C-BEC8-78F2BD2CCAEB}" type="presParOf" srcId="{B4900DF6-BD95-4875-8872-8F89C4659E86}" destId="{DB58356A-26C3-4B2A-AD4F-807B468F9AE0}" srcOrd="1" destOrd="0" presId="urn:microsoft.com/office/officeart/2018/5/layout/IconCircleLabelList"/>
    <dgm:cxn modelId="{1C304973-10DF-4342-89E0-AF1B1331CA05}" type="presParOf" srcId="{B4900DF6-BD95-4875-8872-8F89C4659E86}" destId="{9D96FF8B-C719-4292-881A-62E2ABF1AEB8}" srcOrd="2" destOrd="0" presId="urn:microsoft.com/office/officeart/2018/5/layout/IconCircleLabelList"/>
    <dgm:cxn modelId="{1FD22031-5080-4EE2-9C0B-E254C905DA24}" type="presParOf" srcId="{B4900DF6-BD95-4875-8872-8F89C4659E86}" destId="{B0510CAE-C934-4016-8059-A001E80055DF}" srcOrd="3" destOrd="0" presId="urn:microsoft.com/office/officeart/2018/5/layout/IconCircleLabelList"/>
    <dgm:cxn modelId="{03FD32AB-FD46-41D1-9AA3-CE8F18C0B470}" type="presParOf" srcId="{558D4447-B584-49D2-9C90-682DE6E23BB5}" destId="{9D9FB1BD-08E7-4580-95CE-71D58F5D2952}" srcOrd="3" destOrd="0" presId="urn:microsoft.com/office/officeart/2018/5/layout/IconCircleLabelList"/>
    <dgm:cxn modelId="{773491DB-D66D-49FD-818D-FE0F67C11A07}" type="presParOf" srcId="{558D4447-B584-49D2-9C90-682DE6E23BB5}" destId="{ED18D775-A0D9-45D8-9235-949ADD7FFD48}" srcOrd="4" destOrd="0" presId="urn:microsoft.com/office/officeart/2018/5/layout/IconCircleLabelList"/>
    <dgm:cxn modelId="{111B9AF6-8B3E-4AF6-96B8-99347CD0C6D2}" type="presParOf" srcId="{ED18D775-A0D9-45D8-9235-949ADD7FFD48}" destId="{32BDE54F-54DF-4A0C-AF87-BB37F8DE8B2D}" srcOrd="0" destOrd="0" presId="urn:microsoft.com/office/officeart/2018/5/layout/IconCircleLabelList"/>
    <dgm:cxn modelId="{85BF12C9-79AC-4A9C-8384-C06A0723F85E}" type="presParOf" srcId="{ED18D775-A0D9-45D8-9235-949ADD7FFD48}" destId="{B5AB7150-0203-44C7-B1C0-CA15B3CB4212}" srcOrd="1" destOrd="0" presId="urn:microsoft.com/office/officeart/2018/5/layout/IconCircleLabelList"/>
    <dgm:cxn modelId="{51A02001-CA6C-4F9A-996E-724B7EFEE4B6}" type="presParOf" srcId="{ED18D775-A0D9-45D8-9235-949ADD7FFD48}" destId="{D6A4DEEA-ECB9-48A1-AE30-52C52FF9EAC7}" srcOrd="2" destOrd="0" presId="urn:microsoft.com/office/officeart/2018/5/layout/IconCircleLabelList"/>
    <dgm:cxn modelId="{B361E456-94CA-4D0B-90A4-CA61AA41DEC3}" type="presParOf" srcId="{ED18D775-A0D9-45D8-9235-949ADD7FFD48}" destId="{1C6077E5-CFE3-4861-BB02-2B985A401F26}" srcOrd="3" destOrd="0" presId="urn:microsoft.com/office/officeart/2018/5/layout/IconCircleLabelList"/>
    <dgm:cxn modelId="{AE6C634C-5625-4C5E-AF08-B377DCAF0A6A}" type="presParOf" srcId="{558D4447-B584-49D2-9C90-682DE6E23BB5}" destId="{305C439E-C73C-4025-B32D-E73996263A5C}" srcOrd="5" destOrd="0" presId="urn:microsoft.com/office/officeart/2018/5/layout/IconCircleLabelList"/>
    <dgm:cxn modelId="{F7F82208-DDE9-46DC-BE26-FFA1064E3C13}" type="presParOf" srcId="{558D4447-B584-49D2-9C90-682DE6E23BB5}" destId="{BA8FAED5-6EF8-48F2-8EAD-9C16BE2A5C65}" srcOrd="6" destOrd="0" presId="urn:microsoft.com/office/officeart/2018/5/layout/IconCircleLabelList"/>
    <dgm:cxn modelId="{E9AD7CAB-E5E6-4BA3-BD7D-0E10800C5AF3}" type="presParOf" srcId="{BA8FAED5-6EF8-48F2-8EAD-9C16BE2A5C65}" destId="{26444BAF-2483-4131-B41C-96D5C774C785}" srcOrd="0" destOrd="0" presId="urn:microsoft.com/office/officeart/2018/5/layout/IconCircleLabelList"/>
    <dgm:cxn modelId="{AABD4706-7189-4B2B-A735-F5D3D544EF4E}" type="presParOf" srcId="{BA8FAED5-6EF8-48F2-8EAD-9C16BE2A5C65}" destId="{88D0D723-C5C6-437E-939A-1CA39E91E963}" srcOrd="1" destOrd="0" presId="urn:microsoft.com/office/officeart/2018/5/layout/IconCircleLabelList"/>
    <dgm:cxn modelId="{E2F409E5-C31F-4DEB-9F51-7EC43C02107A}" type="presParOf" srcId="{BA8FAED5-6EF8-48F2-8EAD-9C16BE2A5C65}" destId="{51A5F17D-95E5-45FA-90ED-F8AAAC27BF63}" srcOrd="2" destOrd="0" presId="urn:microsoft.com/office/officeart/2018/5/layout/IconCircleLabelList"/>
    <dgm:cxn modelId="{E2ED6AC0-5C19-40A5-8211-B2E93BC93EC5}" type="presParOf" srcId="{BA8FAED5-6EF8-48F2-8EAD-9C16BE2A5C65}" destId="{50231DDD-0565-44CA-A33B-21F33E0C378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890918-8FCB-49AD-B6ED-154BD3410AA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10C08C8-865E-4D88-966D-7AC745C46B69}">
      <dgm:prSet/>
      <dgm:spPr/>
      <dgm:t>
        <a:bodyPr/>
        <a:lstStyle/>
        <a:p>
          <a:r>
            <a:rPr lang="en-US"/>
            <a:t>Two main goals:</a:t>
          </a:r>
          <a:br>
            <a:rPr lang="en-US"/>
          </a:br>
          <a:r>
            <a:rPr lang="en-US"/>
            <a:t>1. Information Gathering</a:t>
          </a:r>
        </a:p>
      </dgm:t>
    </dgm:pt>
    <dgm:pt modelId="{0B7E905F-225F-48A4-9C2E-D5FAC63D8E09}" type="parTrans" cxnId="{8DCD29F8-2633-407F-9732-1B4237FD5437}">
      <dgm:prSet/>
      <dgm:spPr/>
      <dgm:t>
        <a:bodyPr/>
        <a:lstStyle/>
        <a:p>
          <a:endParaRPr lang="en-US"/>
        </a:p>
      </dgm:t>
    </dgm:pt>
    <dgm:pt modelId="{2C9C7274-2972-4049-8A90-8D0A7983C63D}" type="sibTrans" cxnId="{8DCD29F8-2633-407F-9732-1B4237FD5437}">
      <dgm:prSet/>
      <dgm:spPr/>
      <dgm:t>
        <a:bodyPr/>
        <a:lstStyle/>
        <a:p>
          <a:endParaRPr lang="en-US"/>
        </a:p>
      </dgm:t>
    </dgm:pt>
    <dgm:pt modelId="{144CEA57-9B12-46A5-951B-5A293D5C244F}">
      <dgm:prSet/>
      <dgm:spPr/>
      <dgm:t>
        <a:bodyPr/>
        <a:lstStyle/>
        <a:p>
          <a:r>
            <a:rPr lang="en-US"/>
            <a:t>2. Fair opportunity to respond</a:t>
          </a:r>
        </a:p>
      </dgm:t>
    </dgm:pt>
    <dgm:pt modelId="{192DE302-0A54-40F8-92EA-E3D843D3F0B8}" type="parTrans" cxnId="{C003D26B-2280-4483-B0F5-AC9108C15581}">
      <dgm:prSet/>
      <dgm:spPr/>
      <dgm:t>
        <a:bodyPr/>
        <a:lstStyle/>
        <a:p>
          <a:endParaRPr lang="en-US"/>
        </a:p>
      </dgm:t>
    </dgm:pt>
    <dgm:pt modelId="{4C94B845-52DB-44BB-BC9A-37405C9C1C2C}" type="sibTrans" cxnId="{C003D26B-2280-4483-B0F5-AC9108C15581}">
      <dgm:prSet/>
      <dgm:spPr/>
      <dgm:t>
        <a:bodyPr/>
        <a:lstStyle/>
        <a:p>
          <a:endParaRPr lang="en-US"/>
        </a:p>
      </dgm:t>
    </dgm:pt>
    <dgm:pt modelId="{2675AE8A-B428-4DB7-93D3-22A9A8F16ADC}">
      <dgm:prSet/>
      <dgm:spPr/>
      <dgm:t>
        <a:bodyPr/>
        <a:lstStyle/>
        <a:p>
          <a:r>
            <a:rPr lang="en-US" dirty="0"/>
            <a:t>3.What is their side of the story? What is their recollection? </a:t>
          </a:r>
        </a:p>
      </dgm:t>
    </dgm:pt>
    <dgm:pt modelId="{6B6C8EC1-A134-4B7D-8A31-ACBEE2125DBE}" type="parTrans" cxnId="{8FBAE3A8-1402-4874-B016-B594B0B6A2D4}">
      <dgm:prSet/>
      <dgm:spPr/>
      <dgm:t>
        <a:bodyPr/>
        <a:lstStyle/>
        <a:p>
          <a:endParaRPr lang="en-US"/>
        </a:p>
      </dgm:t>
    </dgm:pt>
    <dgm:pt modelId="{24B66003-18D5-4CED-9D6F-59377BD04530}" type="sibTrans" cxnId="{8FBAE3A8-1402-4874-B016-B594B0B6A2D4}">
      <dgm:prSet/>
      <dgm:spPr/>
      <dgm:t>
        <a:bodyPr/>
        <a:lstStyle/>
        <a:p>
          <a:endParaRPr lang="en-US"/>
        </a:p>
      </dgm:t>
    </dgm:pt>
    <dgm:pt modelId="{00AB4B02-715B-4305-90DC-201B1721164F}">
      <dgm:prSet/>
      <dgm:spPr/>
      <dgm:t>
        <a:bodyPr/>
        <a:lstStyle/>
        <a:p>
          <a:r>
            <a:rPr lang="en-US" dirty="0"/>
            <a:t>4. What do they admit to?  What do they deny?</a:t>
          </a:r>
        </a:p>
      </dgm:t>
    </dgm:pt>
    <dgm:pt modelId="{FE9CAF40-ED40-465E-B22A-C4233FB6EC46}" type="parTrans" cxnId="{A3D96A3D-7F9C-4B58-9B7C-547B6935E387}">
      <dgm:prSet/>
      <dgm:spPr/>
      <dgm:t>
        <a:bodyPr/>
        <a:lstStyle/>
        <a:p>
          <a:endParaRPr lang="en-US"/>
        </a:p>
      </dgm:t>
    </dgm:pt>
    <dgm:pt modelId="{259FC13D-9F48-422C-9D11-773F5215FEF2}" type="sibTrans" cxnId="{A3D96A3D-7F9C-4B58-9B7C-547B6935E387}">
      <dgm:prSet/>
      <dgm:spPr/>
      <dgm:t>
        <a:bodyPr/>
        <a:lstStyle/>
        <a:p>
          <a:endParaRPr lang="en-US"/>
        </a:p>
      </dgm:t>
    </dgm:pt>
    <dgm:pt modelId="{1949E535-8C72-404B-B8FF-57ACB3DEDE97}">
      <dgm:prSet/>
      <dgm:spPr/>
      <dgm:t>
        <a:bodyPr/>
        <a:lstStyle/>
        <a:p>
          <a:r>
            <a:rPr lang="en-US" dirty="0"/>
            <a:t>5. Consider whether it is appropriate and helpful to provide as much details about the allegation(s) or data, without compromising confidentiality.  </a:t>
          </a:r>
        </a:p>
      </dgm:t>
    </dgm:pt>
    <dgm:pt modelId="{B046D6CA-ACA3-4DCE-A194-BF1228F4C084}" type="parTrans" cxnId="{20D14B51-87EB-49B1-89E0-839A4DFB8D48}">
      <dgm:prSet/>
      <dgm:spPr/>
      <dgm:t>
        <a:bodyPr/>
        <a:lstStyle/>
        <a:p>
          <a:endParaRPr lang="en-US"/>
        </a:p>
      </dgm:t>
    </dgm:pt>
    <dgm:pt modelId="{0FD8F7FD-82AB-4310-B167-E8F40BD33DB3}" type="sibTrans" cxnId="{20D14B51-87EB-49B1-89E0-839A4DFB8D48}">
      <dgm:prSet/>
      <dgm:spPr/>
      <dgm:t>
        <a:bodyPr/>
        <a:lstStyle/>
        <a:p>
          <a:endParaRPr lang="en-US"/>
        </a:p>
      </dgm:t>
    </dgm:pt>
    <dgm:pt modelId="{988A0E55-E0DF-4078-973E-0A0D98A3C663}" type="pres">
      <dgm:prSet presAssocID="{DB890918-8FCB-49AD-B6ED-154BD3410AA2}" presName="linear" presStyleCnt="0">
        <dgm:presLayoutVars>
          <dgm:animLvl val="lvl"/>
          <dgm:resizeHandles val="exact"/>
        </dgm:presLayoutVars>
      </dgm:prSet>
      <dgm:spPr/>
    </dgm:pt>
    <dgm:pt modelId="{D34F6984-3345-4462-815C-F76FE74F0943}" type="pres">
      <dgm:prSet presAssocID="{F10C08C8-865E-4D88-966D-7AC745C46B69}" presName="parentText" presStyleLbl="node1" presStyleIdx="0" presStyleCnt="5">
        <dgm:presLayoutVars>
          <dgm:chMax val="0"/>
          <dgm:bulletEnabled val="1"/>
        </dgm:presLayoutVars>
      </dgm:prSet>
      <dgm:spPr/>
    </dgm:pt>
    <dgm:pt modelId="{6CD6D381-3EED-43B7-B52E-D802EAD16A80}" type="pres">
      <dgm:prSet presAssocID="{2C9C7274-2972-4049-8A90-8D0A7983C63D}" presName="spacer" presStyleCnt="0"/>
      <dgm:spPr/>
    </dgm:pt>
    <dgm:pt modelId="{716C57AF-1AD2-4D3A-96C8-D0D0AECCBC97}" type="pres">
      <dgm:prSet presAssocID="{144CEA57-9B12-46A5-951B-5A293D5C244F}" presName="parentText" presStyleLbl="node1" presStyleIdx="1" presStyleCnt="5">
        <dgm:presLayoutVars>
          <dgm:chMax val="0"/>
          <dgm:bulletEnabled val="1"/>
        </dgm:presLayoutVars>
      </dgm:prSet>
      <dgm:spPr/>
    </dgm:pt>
    <dgm:pt modelId="{8A54C3A2-D862-48B8-B950-7A91722A1331}" type="pres">
      <dgm:prSet presAssocID="{4C94B845-52DB-44BB-BC9A-37405C9C1C2C}" presName="spacer" presStyleCnt="0"/>
      <dgm:spPr/>
    </dgm:pt>
    <dgm:pt modelId="{42565852-4AB4-4B0E-A4F3-BE9FC35F99A0}" type="pres">
      <dgm:prSet presAssocID="{2675AE8A-B428-4DB7-93D3-22A9A8F16ADC}" presName="parentText" presStyleLbl="node1" presStyleIdx="2" presStyleCnt="5">
        <dgm:presLayoutVars>
          <dgm:chMax val="0"/>
          <dgm:bulletEnabled val="1"/>
        </dgm:presLayoutVars>
      </dgm:prSet>
      <dgm:spPr/>
    </dgm:pt>
    <dgm:pt modelId="{2D3BB5E9-78E5-41D3-A085-144D8DE7FDAF}" type="pres">
      <dgm:prSet presAssocID="{24B66003-18D5-4CED-9D6F-59377BD04530}" presName="spacer" presStyleCnt="0"/>
      <dgm:spPr/>
    </dgm:pt>
    <dgm:pt modelId="{533F1FE8-8E82-4D88-AE1D-BB8195AC82F1}" type="pres">
      <dgm:prSet presAssocID="{00AB4B02-715B-4305-90DC-201B1721164F}" presName="parentText" presStyleLbl="node1" presStyleIdx="3" presStyleCnt="5">
        <dgm:presLayoutVars>
          <dgm:chMax val="0"/>
          <dgm:bulletEnabled val="1"/>
        </dgm:presLayoutVars>
      </dgm:prSet>
      <dgm:spPr/>
    </dgm:pt>
    <dgm:pt modelId="{F76A0BC3-C051-4FAE-B43C-80BE3C1BD9FB}" type="pres">
      <dgm:prSet presAssocID="{259FC13D-9F48-422C-9D11-773F5215FEF2}" presName="spacer" presStyleCnt="0"/>
      <dgm:spPr/>
    </dgm:pt>
    <dgm:pt modelId="{AD4B0020-8A59-4822-B0AD-CA7C1ABBCA11}" type="pres">
      <dgm:prSet presAssocID="{1949E535-8C72-404B-B8FF-57ACB3DEDE97}" presName="parentText" presStyleLbl="node1" presStyleIdx="4" presStyleCnt="5">
        <dgm:presLayoutVars>
          <dgm:chMax val="0"/>
          <dgm:bulletEnabled val="1"/>
        </dgm:presLayoutVars>
      </dgm:prSet>
      <dgm:spPr/>
    </dgm:pt>
  </dgm:ptLst>
  <dgm:cxnLst>
    <dgm:cxn modelId="{24C7FF17-61BB-49C1-85CC-665BB95694E4}" type="presOf" srcId="{144CEA57-9B12-46A5-951B-5A293D5C244F}" destId="{716C57AF-1AD2-4D3A-96C8-D0D0AECCBC97}" srcOrd="0" destOrd="0" presId="urn:microsoft.com/office/officeart/2005/8/layout/vList2"/>
    <dgm:cxn modelId="{38C91C26-FF90-49B5-922F-8EE693C387DF}" type="presOf" srcId="{2675AE8A-B428-4DB7-93D3-22A9A8F16ADC}" destId="{42565852-4AB4-4B0E-A4F3-BE9FC35F99A0}" srcOrd="0" destOrd="0" presId="urn:microsoft.com/office/officeart/2005/8/layout/vList2"/>
    <dgm:cxn modelId="{A3D96A3D-7F9C-4B58-9B7C-547B6935E387}" srcId="{DB890918-8FCB-49AD-B6ED-154BD3410AA2}" destId="{00AB4B02-715B-4305-90DC-201B1721164F}" srcOrd="3" destOrd="0" parTransId="{FE9CAF40-ED40-465E-B22A-C4233FB6EC46}" sibTransId="{259FC13D-9F48-422C-9D11-773F5215FEF2}"/>
    <dgm:cxn modelId="{0A0DE769-0784-47AE-986E-AC0BD8D9DBC1}" type="presOf" srcId="{00AB4B02-715B-4305-90DC-201B1721164F}" destId="{533F1FE8-8E82-4D88-AE1D-BB8195AC82F1}" srcOrd="0" destOrd="0" presId="urn:microsoft.com/office/officeart/2005/8/layout/vList2"/>
    <dgm:cxn modelId="{C003D26B-2280-4483-B0F5-AC9108C15581}" srcId="{DB890918-8FCB-49AD-B6ED-154BD3410AA2}" destId="{144CEA57-9B12-46A5-951B-5A293D5C244F}" srcOrd="1" destOrd="0" parTransId="{192DE302-0A54-40F8-92EA-E3D843D3F0B8}" sibTransId="{4C94B845-52DB-44BB-BC9A-37405C9C1C2C}"/>
    <dgm:cxn modelId="{20D14B51-87EB-49B1-89E0-839A4DFB8D48}" srcId="{DB890918-8FCB-49AD-B6ED-154BD3410AA2}" destId="{1949E535-8C72-404B-B8FF-57ACB3DEDE97}" srcOrd="4" destOrd="0" parTransId="{B046D6CA-ACA3-4DCE-A194-BF1228F4C084}" sibTransId="{0FD8F7FD-82AB-4310-B167-E8F40BD33DB3}"/>
    <dgm:cxn modelId="{87F49179-61FA-4B93-A65F-B0A4CAD05D1E}" type="presOf" srcId="{F10C08C8-865E-4D88-966D-7AC745C46B69}" destId="{D34F6984-3345-4462-815C-F76FE74F0943}" srcOrd="0" destOrd="0" presId="urn:microsoft.com/office/officeart/2005/8/layout/vList2"/>
    <dgm:cxn modelId="{8FBAE3A8-1402-4874-B016-B594B0B6A2D4}" srcId="{DB890918-8FCB-49AD-B6ED-154BD3410AA2}" destId="{2675AE8A-B428-4DB7-93D3-22A9A8F16ADC}" srcOrd="2" destOrd="0" parTransId="{6B6C8EC1-A134-4B7D-8A31-ACBEE2125DBE}" sibTransId="{24B66003-18D5-4CED-9D6F-59377BD04530}"/>
    <dgm:cxn modelId="{824D6ABB-E21A-4C39-8583-153F337B7DBD}" type="presOf" srcId="{1949E535-8C72-404B-B8FF-57ACB3DEDE97}" destId="{AD4B0020-8A59-4822-B0AD-CA7C1ABBCA11}" srcOrd="0" destOrd="0" presId="urn:microsoft.com/office/officeart/2005/8/layout/vList2"/>
    <dgm:cxn modelId="{8DCD29F8-2633-407F-9732-1B4237FD5437}" srcId="{DB890918-8FCB-49AD-B6ED-154BD3410AA2}" destId="{F10C08C8-865E-4D88-966D-7AC745C46B69}" srcOrd="0" destOrd="0" parTransId="{0B7E905F-225F-48A4-9C2E-D5FAC63D8E09}" sibTransId="{2C9C7274-2972-4049-8A90-8D0A7983C63D}"/>
    <dgm:cxn modelId="{C18152FE-182F-4ED1-A5C6-029D32BA1FD6}" type="presOf" srcId="{DB890918-8FCB-49AD-B6ED-154BD3410AA2}" destId="{988A0E55-E0DF-4078-973E-0A0D98A3C663}" srcOrd="0" destOrd="0" presId="urn:microsoft.com/office/officeart/2005/8/layout/vList2"/>
    <dgm:cxn modelId="{0ADB4262-A403-46D3-920B-41D0CD650FC1}" type="presParOf" srcId="{988A0E55-E0DF-4078-973E-0A0D98A3C663}" destId="{D34F6984-3345-4462-815C-F76FE74F0943}" srcOrd="0" destOrd="0" presId="urn:microsoft.com/office/officeart/2005/8/layout/vList2"/>
    <dgm:cxn modelId="{771792BE-234B-42CD-964A-4E167F3E2F7C}" type="presParOf" srcId="{988A0E55-E0DF-4078-973E-0A0D98A3C663}" destId="{6CD6D381-3EED-43B7-B52E-D802EAD16A80}" srcOrd="1" destOrd="0" presId="urn:microsoft.com/office/officeart/2005/8/layout/vList2"/>
    <dgm:cxn modelId="{99FAC69B-3B6D-4CC6-8F76-4293B6FCFB33}" type="presParOf" srcId="{988A0E55-E0DF-4078-973E-0A0D98A3C663}" destId="{716C57AF-1AD2-4D3A-96C8-D0D0AECCBC97}" srcOrd="2" destOrd="0" presId="urn:microsoft.com/office/officeart/2005/8/layout/vList2"/>
    <dgm:cxn modelId="{A465FD53-F1D0-441A-8AEC-8D615EBBA5DE}" type="presParOf" srcId="{988A0E55-E0DF-4078-973E-0A0D98A3C663}" destId="{8A54C3A2-D862-48B8-B950-7A91722A1331}" srcOrd="3" destOrd="0" presId="urn:microsoft.com/office/officeart/2005/8/layout/vList2"/>
    <dgm:cxn modelId="{4AFE2398-D4E3-4E50-8D9C-BB6F2050CCD0}" type="presParOf" srcId="{988A0E55-E0DF-4078-973E-0A0D98A3C663}" destId="{42565852-4AB4-4B0E-A4F3-BE9FC35F99A0}" srcOrd="4" destOrd="0" presId="urn:microsoft.com/office/officeart/2005/8/layout/vList2"/>
    <dgm:cxn modelId="{27B3F729-31F6-4034-9AF9-A6F6B8C52C9D}" type="presParOf" srcId="{988A0E55-E0DF-4078-973E-0A0D98A3C663}" destId="{2D3BB5E9-78E5-41D3-A085-144D8DE7FDAF}" srcOrd="5" destOrd="0" presId="urn:microsoft.com/office/officeart/2005/8/layout/vList2"/>
    <dgm:cxn modelId="{BDA69FD8-B858-4C5C-A6C0-2A4432B670C6}" type="presParOf" srcId="{988A0E55-E0DF-4078-973E-0A0D98A3C663}" destId="{533F1FE8-8E82-4D88-AE1D-BB8195AC82F1}" srcOrd="6" destOrd="0" presId="urn:microsoft.com/office/officeart/2005/8/layout/vList2"/>
    <dgm:cxn modelId="{1CA67FBD-1042-4EDA-8850-FE06BDD39EF1}" type="presParOf" srcId="{988A0E55-E0DF-4078-973E-0A0D98A3C663}" destId="{F76A0BC3-C051-4FAE-B43C-80BE3C1BD9FB}" srcOrd="7" destOrd="0" presId="urn:microsoft.com/office/officeart/2005/8/layout/vList2"/>
    <dgm:cxn modelId="{C0CEDFB1-6359-4AEE-A95D-81DE7310C66B}" type="presParOf" srcId="{988A0E55-E0DF-4078-973E-0A0D98A3C663}" destId="{AD4B0020-8A59-4822-B0AD-CA7C1ABBCA1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DACDC2-1ABF-4080-9FCB-6A0A0D389561}"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5E57F504-8A3E-46D2-B4F6-15C466C9043F}">
      <dgm:prSet/>
      <dgm:spPr/>
      <dgm:t>
        <a:bodyPr/>
        <a:lstStyle/>
        <a:p>
          <a:r>
            <a:rPr lang="en-US"/>
            <a:t>Held that an employer’s blanket statement to employees participating in an investigation, asking [not directing] employees not to discuss the substance of the investigation with coworkers while the investigation continued violated the NLRA.</a:t>
          </a:r>
        </a:p>
      </dgm:t>
    </dgm:pt>
    <dgm:pt modelId="{3C070153-B4B7-4B96-9E8E-6BFDDA228783}" type="parTrans" cxnId="{AE9D344B-F5A1-468C-972C-C55A3D448AE4}">
      <dgm:prSet/>
      <dgm:spPr/>
      <dgm:t>
        <a:bodyPr/>
        <a:lstStyle/>
        <a:p>
          <a:endParaRPr lang="en-US"/>
        </a:p>
      </dgm:t>
    </dgm:pt>
    <dgm:pt modelId="{F9F9B2AC-901E-4991-8087-F8D3C7A1C219}" type="sibTrans" cxnId="{AE9D344B-F5A1-468C-972C-C55A3D448AE4}">
      <dgm:prSet/>
      <dgm:spPr/>
      <dgm:t>
        <a:bodyPr/>
        <a:lstStyle/>
        <a:p>
          <a:endParaRPr lang="en-US"/>
        </a:p>
      </dgm:t>
    </dgm:pt>
    <dgm:pt modelId="{41B36213-80D0-4ED5-B14F-A56B67DA5066}">
      <dgm:prSet/>
      <dgm:spPr/>
      <dgm:t>
        <a:bodyPr/>
        <a:lstStyle/>
        <a:p>
          <a:r>
            <a:rPr lang="en-US"/>
            <a:t>Board explicitly rejected the rationale that the employer wanted to “preserve the integrity of the investigation.” (Some very good investigators say that all the time, ahem.)</a:t>
          </a:r>
        </a:p>
      </dgm:t>
    </dgm:pt>
    <dgm:pt modelId="{CDF94792-E91B-461A-BBAB-E0DEDD3AD8C1}" type="parTrans" cxnId="{39A35C9F-E600-4478-A711-C66CFE54C637}">
      <dgm:prSet/>
      <dgm:spPr/>
      <dgm:t>
        <a:bodyPr/>
        <a:lstStyle/>
        <a:p>
          <a:endParaRPr lang="en-US"/>
        </a:p>
      </dgm:t>
    </dgm:pt>
    <dgm:pt modelId="{7ED59D07-8FA6-4198-964E-706F1BF5E72B}" type="sibTrans" cxnId="{39A35C9F-E600-4478-A711-C66CFE54C637}">
      <dgm:prSet/>
      <dgm:spPr/>
      <dgm:t>
        <a:bodyPr/>
        <a:lstStyle/>
        <a:p>
          <a:endParaRPr lang="en-US"/>
        </a:p>
      </dgm:t>
    </dgm:pt>
    <dgm:pt modelId="{1ABEFB3B-2120-432A-9D90-DBFF47E3F769}">
      <dgm:prSet/>
      <dgm:spPr/>
      <dgm:t>
        <a:bodyPr/>
        <a:lstStyle/>
        <a:p>
          <a:r>
            <a:rPr lang="en-US"/>
            <a:t>Board felt that blanket statements, without showing of need, has a tendency to “coerce employees” and was an unlawful restraint.</a:t>
          </a:r>
        </a:p>
      </dgm:t>
    </dgm:pt>
    <dgm:pt modelId="{AD249D0D-7B7F-447D-B656-97E96E5C59E2}" type="parTrans" cxnId="{C973794B-C37D-4B50-8C21-6A88A2FB408D}">
      <dgm:prSet/>
      <dgm:spPr/>
      <dgm:t>
        <a:bodyPr/>
        <a:lstStyle/>
        <a:p>
          <a:endParaRPr lang="en-US"/>
        </a:p>
      </dgm:t>
    </dgm:pt>
    <dgm:pt modelId="{E24ED300-DBE7-4A2C-960B-91745D8C948A}" type="sibTrans" cxnId="{C973794B-C37D-4B50-8C21-6A88A2FB408D}">
      <dgm:prSet/>
      <dgm:spPr/>
      <dgm:t>
        <a:bodyPr/>
        <a:lstStyle/>
        <a:p>
          <a:endParaRPr lang="en-US"/>
        </a:p>
      </dgm:t>
    </dgm:pt>
    <dgm:pt modelId="{FE43A4BE-227D-490D-876C-574A96B1D528}" type="pres">
      <dgm:prSet presAssocID="{85DACDC2-1ABF-4080-9FCB-6A0A0D389561}" presName="hierChild1" presStyleCnt="0">
        <dgm:presLayoutVars>
          <dgm:chPref val="1"/>
          <dgm:dir/>
          <dgm:animOne val="branch"/>
          <dgm:animLvl val="lvl"/>
          <dgm:resizeHandles/>
        </dgm:presLayoutVars>
      </dgm:prSet>
      <dgm:spPr/>
    </dgm:pt>
    <dgm:pt modelId="{A4164893-04FE-49E2-88FC-157FA97672DF}" type="pres">
      <dgm:prSet presAssocID="{5E57F504-8A3E-46D2-B4F6-15C466C9043F}" presName="hierRoot1" presStyleCnt="0"/>
      <dgm:spPr/>
    </dgm:pt>
    <dgm:pt modelId="{F5E82E3D-3770-488B-A806-7CB1E2B092FC}" type="pres">
      <dgm:prSet presAssocID="{5E57F504-8A3E-46D2-B4F6-15C466C9043F}" presName="composite" presStyleCnt="0"/>
      <dgm:spPr/>
    </dgm:pt>
    <dgm:pt modelId="{28BE266C-8778-4E58-B6B0-2CA3810498DE}" type="pres">
      <dgm:prSet presAssocID="{5E57F504-8A3E-46D2-B4F6-15C466C9043F}" presName="background" presStyleLbl="node0" presStyleIdx="0" presStyleCnt="3"/>
      <dgm:spPr/>
    </dgm:pt>
    <dgm:pt modelId="{B8F07338-1F05-4845-B2D5-C2FED199C150}" type="pres">
      <dgm:prSet presAssocID="{5E57F504-8A3E-46D2-B4F6-15C466C9043F}" presName="text" presStyleLbl="fgAcc0" presStyleIdx="0" presStyleCnt="3">
        <dgm:presLayoutVars>
          <dgm:chPref val="3"/>
        </dgm:presLayoutVars>
      </dgm:prSet>
      <dgm:spPr/>
    </dgm:pt>
    <dgm:pt modelId="{7D7796BE-D29B-4DA2-AE50-2B288602D207}" type="pres">
      <dgm:prSet presAssocID="{5E57F504-8A3E-46D2-B4F6-15C466C9043F}" presName="hierChild2" presStyleCnt="0"/>
      <dgm:spPr/>
    </dgm:pt>
    <dgm:pt modelId="{35A20F46-8812-4E86-A9BE-E09F75715980}" type="pres">
      <dgm:prSet presAssocID="{41B36213-80D0-4ED5-B14F-A56B67DA5066}" presName="hierRoot1" presStyleCnt="0"/>
      <dgm:spPr/>
    </dgm:pt>
    <dgm:pt modelId="{6679FC21-2ECA-4FFE-85BE-C121DA9EC28B}" type="pres">
      <dgm:prSet presAssocID="{41B36213-80D0-4ED5-B14F-A56B67DA5066}" presName="composite" presStyleCnt="0"/>
      <dgm:spPr/>
    </dgm:pt>
    <dgm:pt modelId="{61EADD0E-5322-4B2D-AE19-87AD7E25FC71}" type="pres">
      <dgm:prSet presAssocID="{41B36213-80D0-4ED5-B14F-A56B67DA5066}" presName="background" presStyleLbl="node0" presStyleIdx="1" presStyleCnt="3"/>
      <dgm:spPr/>
    </dgm:pt>
    <dgm:pt modelId="{535AF094-60D2-4FD3-BA95-43535D048A0F}" type="pres">
      <dgm:prSet presAssocID="{41B36213-80D0-4ED5-B14F-A56B67DA5066}" presName="text" presStyleLbl="fgAcc0" presStyleIdx="1" presStyleCnt="3">
        <dgm:presLayoutVars>
          <dgm:chPref val="3"/>
        </dgm:presLayoutVars>
      </dgm:prSet>
      <dgm:spPr/>
    </dgm:pt>
    <dgm:pt modelId="{8B35624C-5FC9-4710-B438-7092E0D4F876}" type="pres">
      <dgm:prSet presAssocID="{41B36213-80D0-4ED5-B14F-A56B67DA5066}" presName="hierChild2" presStyleCnt="0"/>
      <dgm:spPr/>
    </dgm:pt>
    <dgm:pt modelId="{28F8E3FA-43DE-4596-9144-202EA4C21744}" type="pres">
      <dgm:prSet presAssocID="{1ABEFB3B-2120-432A-9D90-DBFF47E3F769}" presName="hierRoot1" presStyleCnt="0"/>
      <dgm:spPr/>
    </dgm:pt>
    <dgm:pt modelId="{9F1B03D1-6D92-4B0B-9594-2080E2C61810}" type="pres">
      <dgm:prSet presAssocID="{1ABEFB3B-2120-432A-9D90-DBFF47E3F769}" presName="composite" presStyleCnt="0"/>
      <dgm:spPr/>
    </dgm:pt>
    <dgm:pt modelId="{24513BA8-249E-4969-982A-D247E1E61CCA}" type="pres">
      <dgm:prSet presAssocID="{1ABEFB3B-2120-432A-9D90-DBFF47E3F769}" presName="background" presStyleLbl="node0" presStyleIdx="2" presStyleCnt="3"/>
      <dgm:spPr/>
    </dgm:pt>
    <dgm:pt modelId="{B2232BEE-90AB-495F-82FD-630AB4556D48}" type="pres">
      <dgm:prSet presAssocID="{1ABEFB3B-2120-432A-9D90-DBFF47E3F769}" presName="text" presStyleLbl="fgAcc0" presStyleIdx="2" presStyleCnt="3">
        <dgm:presLayoutVars>
          <dgm:chPref val="3"/>
        </dgm:presLayoutVars>
      </dgm:prSet>
      <dgm:spPr/>
    </dgm:pt>
    <dgm:pt modelId="{BD10527C-373B-4D88-A2BC-0BE7DF0B4709}" type="pres">
      <dgm:prSet presAssocID="{1ABEFB3B-2120-432A-9D90-DBFF47E3F769}" presName="hierChild2" presStyleCnt="0"/>
      <dgm:spPr/>
    </dgm:pt>
  </dgm:ptLst>
  <dgm:cxnLst>
    <dgm:cxn modelId="{805B000A-751F-475C-A042-FF48C78C4824}" type="presOf" srcId="{1ABEFB3B-2120-432A-9D90-DBFF47E3F769}" destId="{B2232BEE-90AB-495F-82FD-630AB4556D48}" srcOrd="0" destOrd="0" presId="urn:microsoft.com/office/officeart/2005/8/layout/hierarchy1"/>
    <dgm:cxn modelId="{4DE34119-377C-4C20-A104-084625CDD4DF}" type="presOf" srcId="{41B36213-80D0-4ED5-B14F-A56B67DA5066}" destId="{535AF094-60D2-4FD3-BA95-43535D048A0F}" srcOrd="0" destOrd="0" presId="urn:microsoft.com/office/officeart/2005/8/layout/hierarchy1"/>
    <dgm:cxn modelId="{3C077649-B610-46CB-8DC2-AEF414AB4C59}" type="presOf" srcId="{5E57F504-8A3E-46D2-B4F6-15C466C9043F}" destId="{B8F07338-1F05-4845-B2D5-C2FED199C150}" srcOrd="0" destOrd="0" presId="urn:microsoft.com/office/officeart/2005/8/layout/hierarchy1"/>
    <dgm:cxn modelId="{AE9D344B-F5A1-468C-972C-C55A3D448AE4}" srcId="{85DACDC2-1ABF-4080-9FCB-6A0A0D389561}" destId="{5E57F504-8A3E-46D2-B4F6-15C466C9043F}" srcOrd="0" destOrd="0" parTransId="{3C070153-B4B7-4B96-9E8E-6BFDDA228783}" sibTransId="{F9F9B2AC-901E-4991-8087-F8D3C7A1C219}"/>
    <dgm:cxn modelId="{C973794B-C37D-4B50-8C21-6A88A2FB408D}" srcId="{85DACDC2-1ABF-4080-9FCB-6A0A0D389561}" destId="{1ABEFB3B-2120-432A-9D90-DBFF47E3F769}" srcOrd="2" destOrd="0" parTransId="{AD249D0D-7B7F-447D-B656-97E96E5C59E2}" sibTransId="{E24ED300-DBE7-4A2C-960B-91745D8C948A}"/>
    <dgm:cxn modelId="{2CEE3179-9C90-4647-A530-4BE8F021C254}" type="presOf" srcId="{85DACDC2-1ABF-4080-9FCB-6A0A0D389561}" destId="{FE43A4BE-227D-490D-876C-574A96B1D528}" srcOrd="0" destOrd="0" presId="urn:microsoft.com/office/officeart/2005/8/layout/hierarchy1"/>
    <dgm:cxn modelId="{39A35C9F-E600-4478-A711-C66CFE54C637}" srcId="{85DACDC2-1ABF-4080-9FCB-6A0A0D389561}" destId="{41B36213-80D0-4ED5-B14F-A56B67DA5066}" srcOrd="1" destOrd="0" parTransId="{CDF94792-E91B-461A-BBAB-E0DEDD3AD8C1}" sibTransId="{7ED59D07-8FA6-4198-964E-706F1BF5E72B}"/>
    <dgm:cxn modelId="{CA5EC2AF-DC5A-4DF7-B2DD-040E5C344861}" type="presParOf" srcId="{FE43A4BE-227D-490D-876C-574A96B1D528}" destId="{A4164893-04FE-49E2-88FC-157FA97672DF}" srcOrd="0" destOrd="0" presId="urn:microsoft.com/office/officeart/2005/8/layout/hierarchy1"/>
    <dgm:cxn modelId="{2EAE2AF7-E6F2-4BD2-A602-EA8A669AAA84}" type="presParOf" srcId="{A4164893-04FE-49E2-88FC-157FA97672DF}" destId="{F5E82E3D-3770-488B-A806-7CB1E2B092FC}" srcOrd="0" destOrd="0" presId="urn:microsoft.com/office/officeart/2005/8/layout/hierarchy1"/>
    <dgm:cxn modelId="{BDE295F4-2523-4328-9766-0AA392A5DDC9}" type="presParOf" srcId="{F5E82E3D-3770-488B-A806-7CB1E2B092FC}" destId="{28BE266C-8778-4E58-B6B0-2CA3810498DE}" srcOrd="0" destOrd="0" presId="urn:microsoft.com/office/officeart/2005/8/layout/hierarchy1"/>
    <dgm:cxn modelId="{1461B222-96FC-4FF2-A712-9F95776A007A}" type="presParOf" srcId="{F5E82E3D-3770-488B-A806-7CB1E2B092FC}" destId="{B8F07338-1F05-4845-B2D5-C2FED199C150}" srcOrd="1" destOrd="0" presId="urn:microsoft.com/office/officeart/2005/8/layout/hierarchy1"/>
    <dgm:cxn modelId="{4522669D-0611-40AF-AA93-70BA239ADF6A}" type="presParOf" srcId="{A4164893-04FE-49E2-88FC-157FA97672DF}" destId="{7D7796BE-D29B-4DA2-AE50-2B288602D207}" srcOrd="1" destOrd="0" presId="urn:microsoft.com/office/officeart/2005/8/layout/hierarchy1"/>
    <dgm:cxn modelId="{0DFC4618-34C7-40B5-B823-BDF4DED321B3}" type="presParOf" srcId="{FE43A4BE-227D-490D-876C-574A96B1D528}" destId="{35A20F46-8812-4E86-A9BE-E09F75715980}" srcOrd="1" destOrd="0" presId="urn:microsoft.com/office/officeart/2005/8/layout/hierarchy1"/>
    <dgm:cxn modelId="{58C17CBE-997F-47A5-A38E-40BC380B4C55}" type="presParOf" srcId="{35A20F46-8812-4E86-A9BE-E09F75715980}" destId="{6679FC21-2ECA-4FFE-85BE-C121DA9EC28B}" srcOrd="0" destOrd="0" presId="urn:microsoft.com/office/officeart/2005/8/layout/hierarchy1"/>
    <dgm:cxn modelId="{CBAA5AB3-CAD1-4B6F-890A-3F924338C6B2}" type="presParOf" srcId="{6679FC21-2ECA-4FFE-85BE-C121DA9EC28B}" destId="{61EADD0E-5322-4B2D-AE19-87AD7E25FC71}" srcOrd="0" destOrd="0" presId="urn:microsoft.com/office/officeart/2005/8/layout/hierarchy1"/>
    <dgm:cxn modelId="{6467F0F5-2BE8-42A6-94FE-D671A8F3BD10}" type="presParOf" srcId="{6679FC21-2ECA-4FFE-85BE-C121DA9EC28B}" destId="{535AF094-60D2-4FD3-BA95-43535D048A0F}" srcOrd="1" destOrd="0" presId="urn:microsoft.com/office/officeart/2005/8/layout/hierarchy1"/>
    <dgm:cxn modelId="{ACAF18FE-7105-43A8-B61A-8486E510B1D5}" type="presParOf" srcId="{35A20F46-8812-4E86-A9BE-E09F75715980}" destId="{8B35624C-5FC9-4710-B438-7092E0D4F876}" srcOrd="1" destOrd="0" presId="urn:microsoft.com/office/officeart/2005/8/layout/hierarchy1"/>
    <dgm:cxn modelId="{04B96A12-F9F4-49F8-BBF8-C9DF9B742653}" type="presParOf" srcId="{FE43A4BE-227D-490D-876C-574A96B1D528}" destId="{28F8E3FA-43DE-4596-9144-202EA4C21744}" srcOrd="2" destOrd="0" presId="urn:microsoft.com/office/officeart/2005/8/layout/hierarchy1"/>
    <dgm:cxn modelId="{16826F16-A3E8-4D65-8B0C-A04C0243B54B}" type="presParOf" srcId="{28F8E3FA-43DE-4596-9144-202EA4C21744}" destId="{9F1B03D1-6D92-4B0B-9594-2080E2C61810}" srcOrd="0" destOrd="0" presId="urn:microsoft.com/office/officeart/2005/8/layout/hierarchy1"/>
    <dgm:cxn modelId="{A0653BCA-17A1-4252-9EC9-8ABAE09600C3}" type="presParOf" srcId="{9F1B03D1-6D92-4B0B-9594-2080E2C61810}" destId="{24513BA8-249E-4969-982A-D247E1E61CCA}" srcOrd="0" destOrd="0" presId="urn:microsoft.com/office/officeart/2005/8/layout/hierarchy1"/>
    <dgm:cxn modelId="{1A9358F2-58D9-4C45-A663-7B8B05D1432C}" type="presParOf" srcId="{9F1B03D1-6D92-4B0B-9594-2080E2C61810}" destId="{B2232BEE-90AB-495F-82FD-630AB4556D48}" srcOrd="1" destOrd="0" presId="urn:microsoft.com/office/officeart/2005/8/layout/hierarchy1"/>
    <dgm:cxn modelId="{BE2F1F9D-E0C8-43BF-AE0E-28AE9339BFDB}" type="presParOf" srcId="{28F8E3FA-43DE-4596-9144-202EA4C21744}" destId="{BD10527C-373B-4D88-A2BC-0BE7DF0B470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650259-FF09-4535-A59F-9713B00D39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638A90-725B-4380-B131-1252ED880A41}">
      <dgm:prSet/>
      <dgm:spPr/>
      <dgm:t>
        <a:bodyPr/>
        <a:lstStyle/>
        <a:p>
          <a:r>
            <a:rPr lang="en-US"/>
            <a:t>Up to the investigator, but most don’t.  </a:t>
          </a:r>
        </a:p>
      </dgm:t>
    </dgm:pt>
    <dgm:pt modelId="{D930B083-738D-493A-9D2B-2C684815C8C1}" type="parTrans" cxnId="{F5E3B26A-BBD9-4D2A-A1DC-FFFEF777C66D}">
      <dgm:prSet/>
      <dgm:spPr/>
      <dgm:t>
        <a:bodyPr/>
        <a:lstStyle/>
        <a:p>
          <a:endParaRPr lang="en-US"/>
        </a:p>
      </dgm:t>
    </dgm:pt>
    <dgm:pt modelId="{08FF7FB4-1C74-4AA4-8B64-72038CAF9B87}" type="sibTrans" cxnId="{F5E3B26A-BBD9-4D2A-A1DC-FFFEF777C66D}">
      <dgm:prSet/>
      <dgm:spPr/>
      <dgm:t>
        <a:bodyPr/>
        <a:lstStyle/>
        <a:p>
          <a:endParaRPr lang="en-US"/>
        </a:p>
      </dgm:t>
    </dgm:pt>
    <dgm:pt modelId="{E23525AA-92D4-49E8-9B0A-6CBDCA7F0D2D}">
      <dgm:prSet/>
      <dgm:spPr/>
      <dgm:t>
        <a:bodyPr/>
        <a:lstStyle/>
        <a:p>
          <a:r>
            <a:rPr lang="en-US"/>
            <a:t>Sometimes you don’t have an option:</a:t>
          </a:r>
        </a:p>
      </dgm:t>
    </dgm:pt>
    <dgm:pt modelId="{98CB1D34-4723-4F11-B3D3-CA9BCE998B88}" type="parTrans" cxnId="{A7B2C7CC-FAC1-411D-A4A0-EB84015593C4}">
      <dgm:prSet/>
      <dgm:spPr/>
      <dgm:t>
        <a:bodyPr/>
        <a:lstStyle/>
        <a:p>
          <a:endParaRPr lang="en-US"/>
        </a:p>
      </dgm:t>
    </dgm:pt>
    <dgm:pt modelId="{80708FE3-C793-444D-A79D-FD43BF17EC2C}" type="sibTrans" cxnId="{A7B2C7CC-FAC1-411D-A4A0-EB84015593C4}">
      <dgm:prSet/>
      <dgm:spPr/>
      <dgm:t>
        <a:bodyPr/>
        <a:lstStyle/>
        <a:p>
          <a:endParaRPr lang="en-US"/>
        </a:p>
      </dgm:t>
    </dgm:pt>
    <dgm:pt modelId="{5878A352-D0C0-47E2-BF82-E5248B0A3449}">
      <dgm:prSet/>
      <dgm:spPr/>
      <dgm:t>
        <a:bodyPr/>
        <a:lstStyle/>
        <a:p>
          <a:r>
            <a:rPr lang="en-US" dirty="0"/>
            <a:t>Under 626.89 (PODPA), there must be a recording of the interview</a:t>
          </a:r>
        </a:p>
      </dgm:t>
    </dgm:pt>
    <dgm:pt modelId="{E7BB1372-3A80-4A76-A45D-6E98076552C1}" type="parTrans" cxnId="{4FBF97E7-CC98-4C1A-B342-6AFC03309376}">
      <dgm:prSet/>
      <dgm:spPr/>
      <dgm:t>
        <a:bodyPr/>
        <a:lstStyle/>
        <a:p>
          <a:endParaRPr lang="en-US"/>
        </a:p>
      </dgm:t>
    </dgm:pt>
    <dgm:pt modelId="{021FDCFB-11A6-4C4C-845A-07C68483379D}" type="sibTrans" cxnId="{4FBF97E7-CC98-4C1A-B342-6AFC03309376}">
      <dgm:prSet/>
      <dgm:spPr/>
      <dgm:t>
        <a:bodyPr/>
        <a:lstStyle/>
        <a:p>
          <a:endParaRPr lang="en-US"/>
        </a:p>
      </dgm:t>
    </dgm:pt>
    <dgm:pt modelId="{62DD63D7-1FAC-44F6-9751-EBCB9A8602F1}">
      <dgm:prSet/>
      <dgm:spPr/>
      <dgm:t>
        <a:bodyPr/>
        <a:lstStyle/>
        <a:p>
          <a:r>
            <a:rPr lang="en-US"/>
            <a:t>Could result in more thorough record and ability to focus on the mannerisms of the interviewee, but also results in every word, inflection and pause by the investigator being scrutinized by the union.  </a:t>
          </a:r>
        </a:p>
      </dgm:t>
    </dgm:pt>
    <dgm:pt modelId="{EB61F9B0-AB36-43C5-9102-D4D466745624}" type="parTrans" cxnId="{E9FC9D47-6C7F-42CF-84DF-8CCB1016FB03}">
      <dgm:prSet/>
      <dgm:spPr/>
      <dgm:t>
        <a:bodyPr/>
        <a:lstStyle/>
        <a:p>
          <a:endParaRPr lang="en-US"/>
        </a:p>
      </dgm:t>
    </dgm:pt>
    <dgm:pt modelId="{8EBECB64-6115-4309-944B-C207F9CFF52D}" type="sibTrans" cxnId="{E9FC9D47-6C7F-42CF-84DF-8CCB1016FB03}">
      <dgm:prSet/>
      <dgm:spPr/>
      <dgm:t>
        <a:bodyPr/>
        <a:lstStyle/>
        <a:p>
          <a:endParaRPr lang="en-US"/>
        </a:p>
      </dgm:t>
    </dgm:pt>
    <dgm:pt modelId="{913C4F19-6DBD-4F32-AA3A-566966CD7934}" type="pres">
      <dgm:prSet presAssocID="{D7650259-FF09-4535-A59F-9713B00D393D}" presName="root" presStyleCnt="0">
        <dgm:presLayoutVars>
          <dgm:dir/>
          <dgm:resizeHandles val="exact"/>
        </dgm:presLayoutVars>
      </dgm:prSet>
      <dgm:spPr/>
    </dgm:pt>
    <dgm:pt modelId="{4E595120-401E-4FF0-BD06-8815D6A97378}" type="pres">
      <dgm:prSet presAssocID="{1F638A90-725B-4380-B131-1252ED880A41}" presName="compNode" presStyleCnt="0"/>
      <dgm:spPr/>
    </dgm:pt>
    <dgm:pt modelId="{BD7453C6-2C19-4DB3-B07D-69007C6014FA}" type="pres">
      <dgm:prSet presAssocID="{1F638A90-725B-4380-B131-1252ED880A41}" presName="bgRect" presStyleLbl="bgShp" presStyleIdx="0" presStyleCnt="3"/>
      <dgm:spPr/>
    </dgm:pt>
    <dgm:pt modelId="{4A5B299F-3228-4AAF-9E7D-21343D122A90}" type="pres">
      <dgm:prSet presAssocID="{1F638A90-725B-4380-B131-1252ED880A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99A708FA-D12B-4D62-AE93-FD7F6E15D82E}" type="pres">
      <dgm:prSet presAssocID="{1F638A90-725B-4380-B131-1252ED880A41}" presName="spaceRect" presStyleCnt="0"/>
      <dgm:spPr/>
    </dgm:pt>
    <dgm:pt modelId="{ABE7541D-A798-4A4E-9DBC-02C723B87B39}" type="pres">
      <dgm:prSet presAssocID="{1F638A90-725B-4380-B131-1252ED880A41}" presName="parTx" presStyleLbl="revTx" presStyleIdx="0" presStyleCnt="4">
        <dgm:presLayoutVars>
          <dgm:chMax val="0"/>
          <dgm:chPref val="0"/>
        </dgm:presLayoutVars>
      </dgm:prSet>
      <dgm:spPr/>
    </dgm:pt>
    <dgm:pt modelId="{BFDBE999-9903-4829-9950-346AE0807DBD}" type="pres">
      <dgm:prSet presAssocID="{08FF7FB4-1C74-4AA4-8B64-72038CAF9B87}" presName="sibTrans" presStyleCnt="0"/>
      <dgm:spPr/>
    </dgm:pt>
    <dgm:pt modelId="{982A737E-50AF-45ED-9317-72E8A705C801}" type="pres">
      <dgm:prSet presAssocID="{E23525AA-92D4-49E8-9B0A-6CBDCA7F0D2D}" presName="compNode" presStyleCnt="0"/>
      <dgm:spPr/>
    </dgm:pt>
    <dgm:pt modelId="{E45C5D79-F5F1-499D-AD76-8A0281FFA8A5}" type="pres">
      <dgm:prSet presAssocID="{E23525AA-92D4-49E8-9B0A-6CBDCA7F0D2D}" presName="bgRect" presStyleLbl="bgShp" presStyleIdx="1" presStyleCnt="3"/>
      <dgm:spPr/>
    </dgm:pt>
    <dgm:pt modelId="{978CE006-9AB6-476A-B9AA-DE6CBF1DCB04}" type="pres">
      <dgm:prSet presAssocID="{E23525AA-92D4-49E8-9B0A-6CBDCA7F0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2CCADCAA-8213-40ED-B8C0-E6767EF70CC1}" type="pres">
      <dgm:prSet presAssocID="{E23525AA-92D4-49E8-9B0A-6CBDCA7F0D2D}" presName="spaceRect" presStyleCnt="0"/>
      <dgm:spPr/>
    </dgm:pt>
    <dgm:pt modelId="{9765E7FC-3C2A-4DD1-9D9C-E69CE32C0169}" type="pres">
      <dgm:prSet presAssocID="{E23525AA-92D4-49E8-9B0A-6CBDCA7F0D2D}" presName="parTx" presStyleLbl="revTx" presStyleIdx="1" presStyleCnt="4">
        <dgm:presLayoutVars>
          <dgm:chMax val="0"/>
          <dgm:chPref val="0"/>
        </dgm:presLayoutVars>
      </dgm:prSet>
      <dgm:spPr/>
    </dgm:pt>
    <dgm:pt modelId="{59300163-109C-46F5-82BC-C38D037745FD}" type="pres">
      <dgm:prSet presAssocID="{E23525AA-92D4-49E8-9B0A-6CBDCA7F0D2D}" presName="desTx" presStyleLbl="revTx" presStyleIdx="2" presStyleCnt="4">
        <dgm:presLayoutVars/>
      </dgm:prSet>
      <dgm:spPr/>
    </dgm:pt>
    <dgm:pt modelId="{47DA4031-E428-4E92-AFA4-B3C25F1C6ECB}" type="pres">
      <dgm:prSet presAssocID="{80708FE3-C793-444D-A79D-FD43BF17EC2C}" presName="sibTrans" presStyleCnt="0"/>
      <dgm:spPr/>
    </dgm:pt>
    <dgm:pt modelId="{163FC5FB-5E7A-4436-AF51-22A9819E3067}" type="pres">
      <dgm:prSet presAssocID="{62DD63D7-1FAC-44F6-9751-EBCB9A8602F1}" presName="compNode" presStyleCnt="0"/>
      <dgm:spPr/>
    </dgm:pt>
    <dgm:pt modelId="{448EDEA0-7CE8-489A-9C51-C90520EF3AB6}" type="pres">
      <dgm:prSet presAssocID="{62DD63D7-1FAC-44F6-9751-EBCB9A8602F1}" presName="bgRect" presStyleLbl="bgShp" presStyleIdx="2" presStyleCnt="3"/>
      <dgm:spPr/>
    </dgm:pt>
    <dgm:pt modelId="{6D0CA4EE-FC8B-45EB-982D-07A2376258B0}" type="pres">
      <dgm:prSet presAssocID="{62DD63D7-1FAC-44F6-9751-EBCB9A8602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58BB2BA4-DE1B-4178-A4F2-32E81D624BBC}" type="pres">
      <dgm:prSet presAssocID="{62DD63D7-1FAC-44F6-9751-EBCB9A8602F1}" presName="spaceRect" presStyleCnt="0"/>
      <dgm:spPr/>
    </dgm:pt>
    <dgm:pt modelId="{312BDCE6-E281-4D66-9DB6-625568DB56B3}" type="pres">
      <dgm:prSet presAssocID="{62DD63D7-1FAC-44F6-9751-EBCB9A8602F1}" presName="parTx" presStyleLbl="revTx" presStyleIdx="3" presStyleCnt="4">
        <dgm:presLayoutVars>
          <dgm:chMax val="0"/>
          <dgm:chPref val="0"/>
        </dgm:presLayoutVars>
      </dgm:prSet>
      <dgm:spPr/>
    </dgm:pt>
  </dgm:ptLst>
  <dgm:cxnLst>
    <dgm:cxn modelId="{DB31690C-4A3A-4E62-88C9-61E4FF5AC6D4}" type="presOf" srcId="{D7650259-FF09-4535-A59F-9713B00D393D}" destId="{913C4F19-6DBD-4F32-AA3A-566966CD7934}" srcOrd="0" destOrd="0" presId="urn:microsoft.com/office/officeart/2018/2/layout/IconVerticalSolidList"/>
    <dgm:cxn modelId="{E9FC9D47-6C7F-42CF-84DF-8CCB1016FB03}" srcId="{D7650259-FF09-4535-A59F-9713B00D393D}" destId="{62DD63D7-1FAC-44F6-9751-EBCB9A8602F1}" srcOrd="2" destOrd="0" parTransId="{EB61F9B0-AB36-43C5-9102-D4D466745624}" sibTransId="{8EBECB64-6115-4309-944B-C207F9CFF52D}"/>
    <dgm:cxn modelId="{AC77604A-391F-46A5-A698-E9C51B97FA45}" type="presOf" srcId="{1F638A90-725B-4380-B131-1252ED880A41}" destId="{ABE7541D-A798-4A4E-9DBC-02C723B87B39}" srcOrd="0" destOrd="0" presId="urn:microsoft.com/office/officeart/2018/2/layout/IconVerticalSolidList"/>
    <dgm:cxn modelId="{F5E3B26A-BBD9-4D2A-A1DC-FFFEF777C66D}" srcId="{D7650259-FF09-4535-A59F-9713B00D393D}" destId="{1F638A90-725B-4380-B131-1252ED880A41}" srcOrd="0" destOrd="0" parTransId="{D930B083-738D-493A-9D2B-2C684815C8C1}" sibTransId="{08FF7FB4-1C74-4AA4-8B64-72038CAF9B87}"/>
    <dgm:cxn modelId="{EACCE952-90F4-4EE8-A5B8-F18C0416FFF7}" type="presOf" srcId="{62DD63D7-1FAC-44F6-9751-EBCB9A8602F1}" destId="{312BDCE6-E281-4D66-9DB6-625568DB56B3}" srcOrd="0" destOrd="0" presId="urn:microsoft.com/office/officeart/2018/2/layout/IconVerticalSolidList"/>
    <dgm:cxn modelId="{E7C1477C-2FCF-420C-81FD-8CF1EEDBAF5B}" type="presOf" srcId="{E23525AA-92D4-49E8-9B0A-6CBDCA7F0D2D}" destId="{9765E7FC-3C2A-4DD1-9D9C-E69CE32C0169}" srcOrd="0" destOrd="0" presId="urn:microsoft.com/office/officeart/2018/2/layout/IconVerticalSolidList"/>
    <dgm:cxn modelId="{E7499D8F-97F2-4848-ADBC-9F4E0B40C5B9}" type="presOf" srcId="{5878A352-D0C0-47E2-BF82-E5248B0A3449}" destId="{59300163-109C-46F5-82BC-C38D037745FD}" srcOrd="0" destOrd="0" presId="urn:microsoft.com/office/officeart/2018/2/layout/IconVerticalSolidList"/>
    <dgm:cxn modelId="{A7B2C7CC-FAC1-411D-A4A0-EB84015593C4}" srcId="{D7650259-FF09-4535-A59F-9713B00D393D}" destId="{E23525AA-92D4-49E8-9B0A-6CBDCA7F0D2D}" srcOrd="1" destOrd="0" parTransId="{98CB1D34-4723-4F11-B3D3-CA9BCE998B88}" sibTransId="{80708FE3-C793-444D-A79D-FD43BF17EC2C}"/>
    <dgm:cxn modelId="{4FBF97E7-CC98-4C1A-B342-6AFC03309376}" srcId="{E23525AA-92D4-49E8-9B0A-6CBDCA7F0D2D}" destId="{5878A352-D0C0-47E2-BF82-E5248B0A3449}" srcOrd="0" destOrd="0" parTransId="{E7BB1372-3A80-4A76-A45D-6E98076552C1}" sibTransId="{021FDCFB-11A6-4C4C-845A-07C68483379D}"/>
    <dgm:cxn modelId="{4162165B-11C1-414D-B0DF-A5F29109CEE5}" type="presParOf" srcId="{913C4F19-6DBD-4F32-AA3A-566966CD7934}" destId="{4E595120-401E-4FF0-BD06-8815D6A97378}" srcOrd="0" destOrd="0" presId="urn:microsoft.com/office/officeart/2018/2/layout/IconVerticalSolidList"/>
    <dgm:cxn modelId="{4160A319-9C47-41CC-B513-B761A7EE3120}" type="presParOf" srcId="{4E595120-401E-4FF0-BD06-8815D6A97378}" destId="{BD7453C6-2C19-4DB3-B07D-69007C6014FA}" srcOrd="0" destOrd="0" presId="urn:microsoft.com/office/officeart/2018/2/layout/IconVerticalSolidList"/>
    <dgm:cxn modelId="{6237E9E8-24B8-495D-8126-F5489DD3667A}" type="presParOf" srcId="{4E595120-401E-4FF0-BD06-8815D6A97378}" destId="{4A5B299F-3228-4AAF-9E7D-21343D122A90}" srcOrd="1" destOrd="0" presId="urn:microsoft.com/office/officeart/2018/2/layout/IconVerticalSolidList"/>
    <dgm:cxn modelId="{87AF04E1-3322-4397-9348-1729F51CDDE1}" type="presParOf" srcId="{4E595120-401E-4FF0-BD06-8815D6A97378}" destId="{99A708FA-D12B-4D62-AE93-FD7F6E15D82E}" srcOrd="2" destOrd="0" presId="urn:microsoft.com/office/officeart/2018/2/layout/IconVerticalSolidList"/>
    <dgm:cxn modelId="{9DDED203-BB89-426E-A90F-EDC2CCD30CF1}" type="presParOf" srcId="{4E595120-401E-4FF0-BD06-8815D6A97378}" destId="{ABE7541D-A798-4A4E-9DBC-02C723B87B39}" srcOrd="3" destOrd="0" presId="urn:microsoft.com/office/officeart/2018/2/layout/IconVerticalSolidList"/>
    <dgm:cxn modelId="{FF2B3833-3B6F-4C56-86F9-4FF02A5B04C5}" type="presParOf" srcId="{913C4F19-6DBD-4F32-AA3A-566966CD7934}" destId="{BFDBE999-9903-4829-9950-346AE0807DBD}" srcOrd="1" destOrd="0" presId="urn:microsoft.com/office/officeart/2018/2/layout/IconVerticalSolidList"/>
    <dgm:cxn modelId="{37FE61A4-A136-459D-A970-B0959EE1F140}" type="presParOf" srcId="{913C4F19-6DBD-4F32-AA3A-566966CD7934}" destId="{982A737E-50AF-45ED-9317-72E8A705C801}" srcOrd="2" destOrd="0" presId="urn:microsoft.com/office/officeart/2018/2/layout/IconVerticalSolidList"/>
    <dgm:cxn modelId="{A8D2F577-AD88-485E-ABB9-F5132329EC50}" type="presParOf" srcId="{982A737E-50AF-45ED-9317-72E8A705C801}" destId="{E45C5D79-F5F1-499D-AD76-8A0281FFA8A5}" srcOrd="0" destOrd="0" presId="urn:microsoft.com/office/officeart/2018/2/layout/IconVerticalSolidList"/>
    <dgm:cxn modelId="{BD98D7C5-9095-4E7D-AD52-E54E1C8C907E}" type="presParOf" srcId="{982A737E-50AF-45ED-9317-72E8A705C801}" destId="{978CE006-9AB6-476A-B9AA-DE6CBF1DCB04}" srcOrd="1" destOrd="0" presId="urn:microsoft.com/office/officeart/2018/2/layout/IconVerticalSolidList"/>
    <dgm:cxn modelId="{0EE1E557-D33C-40AA-B88B-DDE86275201B}" type="presParOf" srcId="{982A737E-50AF-45ED-9317-72E8A705C801}" destId="{2CCADCAA-8213-40ED-B8C0-E6767EF70CC1}" srcOrd="2" destOrd="0" presId="urn:microsoft.com/office/officeart/2018/2/layout/IconVerticalSolidList"/>
    <dgm:cxn modelId="{AF227CD1-07D8-495C-9177-CFAD2720B83E}" type="presParOf" srcId="{982A737E-50AF-45ED-9317-72E8A705C801}" destId="{9765E7FC-3C2A-4DD1-9D9C-E69CE32C0169}" srcOrd="3" destOrd="0" presId="urn:microsoft.com/office/officeart/2018/2/layout/IconVerticalSolidList"/>
    <dgm:cxn modelId="{9CF8ACB3-FD29-4271-A918-5168AD567D25}" type="presParOf" srcId="{982A737E-50AF-45ED-9317-72E8A705C801}" destId="{59300163-109C-46F5-82BC-C38D037745FD}" srcOrd="4" destOrd="0" presId="urn:microsoft.com/office/officeart/2018/2/layout/IconVerticalSolidList"/>
    <dgm:cxn modelId="{E1F8E181-4E9B-4D40-B081-93A8D439EB27}" type="presParOf" srcId="{913C4F19-6DBD-4F32-AA3A-566966CD7934}" destId="{47DA4031-E428-4E92-AFA4-B3C25F1C6ECB}" srcOrd="3" destOrd="0" presId="urn:microsoft.com/office/officeart/2018/2/layout/IconVerticalSolidList"/>
    <dgm:cxn modelId="{D51CDE96-AC8F-4CBD-990B-7CBCB5CF0A85}" type="presParOf" srcId="{913C4F19-6DBD-4F32-AA3A-566966CD7934}" destId="{163FC5FB-5E7A-4436-AF51-22A9819E3067}" srcOrd="4" destOrd="0" presId="urn:microsoft.com/office/officeart/2018/2/layout/IconVerticalSolidList"/>
    <dgm:cxn modelId="{C903C68A-46DF-4F50-B63B-0CE73C4864FB}" type="presParOf" srcId="{163FC5FB-5E7A-4436-AF51-22A9819E3067}" destId="{448EDEA0-7CE8-489A-9C51-C90520EF3AB6}" srcOrd="0" destOrd="0" presId="urn:microsoft.com/office/officeart/2018/2/layout/IconVerticalSolidList"/>
    <dgm:cxn modelId="{10AD4964-50B7-4E96-8131-B3197B1D3DB9}" type="presParOf" srcId="{163FC5FB-5E7A-4436-AF51-22A9819E3067}" destId="{6D0CA4EE-FC8B-45EB-982D-07A2376258B0}" srcOrd="1" destOrd="0" presId="urn:microsoft.com/office/officeart/2018/2/layout/IconVerticalSolidList"/>
    <dgm:cxn modelId="{3D0A2574-DB93-4BFB-AC7B-54C971BBB534}" type="presParOf" srcId="{163FC5FB-5E7A-4436-AF51-22A9819E3067}" destId="{58BB2BA4-DE1B-4178-A4F2-32E81D624BBC}" srcOrd="2" destOrd="0" presId="urn:microsoft.com/office/officeart/2018/2/layout/IconVerticalSolidList"/>
    <dgm:cxn modelId="{A63E74A9-FF74-4108-B9FB-CC11EE562457}" type="presParOf" srcId="{163FC5FB-5E7A-4436-AF51-22A9819E3067}" destId="{312BDCE6-E281-4D66-9DB6-625568DB56B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43A77F-AEE0-4020-B972-7AC021367289}"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FD53D559-225C-4E25-854E-8B7EE4AB35F4}">
      <dgm:prSet/>
      <dgm:spPr/>
      <dgm:t>
        <a:bodyPr/>
        <a:lstStyle/>
        <a:p>
          <a:pPr>
            <a:defRPr b="1"/>
          </a:pPr>
          <a:r>
            <a:rPr lang="en-US" dirty="0">
              <a:latin typeface="Arial"/>
              <a:cs typeface="Arial"/>
            </a:rPr>
            <a:t>Objective (What is being said) and Subjective (what is being observed) credibility assessments</a:t>
          </a:r>
        </a:p>
      </dgm:t>
    </dgm:pt>
    <dgm:pt modelId="{1F1FA766-13A5-47DC-8095-3C46E28375CA}" type="parTrans" cxnId="{B577BA3F-6732-4FFD-9356-C13F00D6C28D}">
      <dgm:prSet/>
      <dgm:spPr/>
      <dgm:t>
        <a:bodyPr/>
        <a:lstStyle/>
        <a:p>
          <a:endParaRPr lang="en-US"/>
        </a:p>
      </dgm:t>
    </dgm:pt>
    <dgm:pt modelId="{CF798313-36C8-49A3-B9FE-A54E4F52ACB4}" type="sibTrans" cxnId="{B577BA3F-6732-4FFD-9356-C13F00D6C28D}">
      <dgm:prSet/>
      <dgm:spPr/>
      <dgm:t>
        <a:bodyPr/>
        <a:lstStyle/>
        <a:p>
          <a:endParaRPr lang="en-US"/>
        </a:p>
      </dgm:t>
    </dgm:pt>
    <dgm:pt modelId="{5925ACA4-C5FC-472B-A698-3D797727B8C5}">
      <dgm:prSet/>
      <dgm:spPr/>
      <dgm:t>
        <a:bodyPr/>
        <a:lstStyle/>
        <a:p>
          <a:pPr>
            <a:defRPr b="1"/>
          </a:pPr>
          <a:r>
            <a:rPr lang="en-US" dirty="0">
              <a:latin typeface="Arial"/>
              <a:cs typeface="Arial"/>
            </a:rPr>
            <a:t>Subjective notations should not be mistaken for objective notes (use italics, or separate) </a:t>
          </a:r>
        </a:p>
      </dgm:t>
    </dgm:pt>
    <dgm:pt modelId="{0B228FAC-BAD5-496B-B741-2B147FC51FDA}" type="parTrans" cxnId="{7BDDFABC-BE73-4B26-9D73-DB59FE92F787}">
      <dgm:prSet/>
      <dgm:spPr/>
      <dgm:t>
        <a:bodyPr/>
        <a:lstStyle/>
        <a:p>
          <a:endParaRPr lang="en-US"/>
        </a:p>
      </dgm:t>
    </dgm:pt>
    <dgm:pt modelId="{6DF959EC-5B0D-42C5-9F90-6479C343C1EE}" type="sibTrans" cxnId="{7BDDFABC-BE73-4B26-9D73-DB59FE92F787}">
      <dgm:prSet/>
      <dgm:spPr/>
      <dgm:t>
        <a:bodyPr/>
        <a:lstStyle/>
        <a:p>
          <a:endParaRPr lang="en-US"/>
        </a:p>
      </dgm:t>
    </dgm:pt>
    <dgm:pt modelId="{825C4475-7606-4E39-A36E-9C77A0C00CEE}">
      <dgm:prSet/>
      <dgm:spPr/>
      <dgm:t>
        <a:bodyPr/>
        <a:lstStyle/>
        <a:p>
          <a:r>
            <a:rPr lang="en-US" dirty="0">
              <a:latin typeface="Arial"/>
              <a:cs typeface="Arial"/>
            </a:rPr>
            <a:t>Change in tone or demeanor </a:t>
          </a:r>
        </a:p>
      </dgm:t>
    </dgm:pt>
    <dgm:pt modelId="{51C8F5D0-EBF1-4552-AF81-5CF169BDD950}" type="parTrans" cxnId="{A650657B-9FD3-480B-A659-4ABF4FA29829}">
      <dgm:prSet/>
      <dgm:spPr/>
      <dgm:t>
        <a:bodyPr/>
        <a:lstStyle/>
        <a:p>
          <a:endParaRPr lang="en-US"/>
        </a:p>
      </dgm:t>
    </dgm:pt>
    <dgm:pt modelId="{11065E2B-B9DE-47F0-ACDD-0D45DF733BB7}" type="sibTrans" cxnId="{A650657B-9FD3-480B-A659-4ABF4FA29829}">
      <dgm:prSet/>
      <dgm:spPr/>
      <dgm:t>
        <a:bodyPr/>
        <a:lstStyle/>
        <a:p>
          <a:endParaRPr lang="en-US"/>
        </a:p>
      </dgm:t>
    </dgm:pt>
    <dgm:pt modelId="{647628CC-EEF9-4224-9165-5B44C2E86415}">
      <dgm:prSet/>
      <dgm:spPr/>
      <dgm:t>
        <a:bodyPr/>
        <a:lstStyle/>
        <a:p>
          <a:r>
            <a:rPr lang="en-US" dirty="0">
              <a:latin typeface="Arial"/>
              <a:cs typeface="Arial"/>
            </a:rPr>
            <a:t>Significant fumbling of words  if previously fluid </a:t>
          </a:r>
        </a:p>
      </dgm:t>
    </dgm:pt>
    <dgm:pt modelId="{E8FE5604-9D5A-4E58-99E9-D61686A815AE}" type="parTrans" cxnId="{630132CE-A772-4A92-AA26-06D99ECCBBE5}">
      <dgm:prSet/>
      <dgm:spPr/>
      <dgm:t>
        <a:bodyPr/>
        <a:lstStyle/>
        <a:p>
          <a:endParaRPr lang="en-US"/>
        </a:p>
      </dgm:t>
    </dgm:pt>
    <dgm:pt modelId="{17AA7C1D-483C-4F31-9C79-20C90C3BF986}" type="sibTrans" cxnId="{630132CE-A772-4A92-AA26-06D99ECCBBE5}">
      <dgm:prSet/>
      <dgm:spPr/>
      <dgm:t>
        <a:bodyPr/>
        <a:lstStyle/>
        <a:p>
          <a:endParaRPr lang="en-US"/>
        </a:p>
      </dgm:t>
    </dgm:pt>
    <dgm:pt modelId="{108D0A8B-4E52-4775-8EDA-05564E6AC9F4}">
      <dgm:prSet/>
      <dgm:spPr/>
      <dgm:t>
        <a:bodyPr/>
        <a:lstStyle/>
        <a:p>
          <a:r>
            <a:rPr lang="en-US" dirty="0">
              <a:latin typeface="Arial"/>
              <a:cs typeface="Arial"/>
            </a:rPr>
            <a:t>Vague responses </a:t>
          </a:r>
        </a:p>
      </dgm:t>
    </dgm:pt>
    <dgm:pt modelId="{0A75665E-CA47-4509-B654-5F6B79431152}" type="parTrans" cxnId="{64E6E496-79BE-4A04-970F-C8E1632437E9}">
      <dgm:prSet/>
      <dgm:spPr/>
      <dgm:t>
        <a:bodyPr/>
        <a:lstStyle/>
        <a:p>
          <a:endParaRPr lang="en-US"/>
        </a:p>
      </dgm:t>
    </dgm:pt>
    <dgm:pt modelId="{7640C669-83AC-4AAE-A772-32AC90EDB464}" type="sibTrans" cxnId="{64E6E496-79BE-4A04-970F-C8E1632437E9}">
      <dgm:prSet/>
      <dgm:spPr/>
      <dgm:t>
        <a:bodyPr/>
        <a:lstStyle/>
        <a:p>
          <a:endParaRPr lang="en-US"/>
        </a:p>
      </dgm:t>
    </dgm:pt>
    <dgm:pt modelId="{E0D8A4A7-C7AB-45E0-A005-133E94F2B6B8}">
      <dgm:prSet/>
      <dgm:spPr/>
      <dgm:t>
        <a:bodyPr/>
        <a:lstStyle/>
        <a:p>
          <a:pPr>
            <a:defRPr b="1"/>
          </a:pPr>
          <a:r>
            <a:rPr lang="en-US" dirty="0">
              <a:latin typeface="Arial"/>
              <a:cs typeface="Arial"/>
            </a:rPr>
            <a:t>Tools: grid of witness statements, chronology </a:t>
          </a:r>
        </a:p>
      </dgm:t>
    </dgm:pt>
    <dgm:pt modelId="{741D1ABE-21C9-40C9-8E43-C48616C23BC8}" type="parTrans" cxnId="{DF00BB90-CAB5-45AC-B202-73E7A19A7878}">
      <dgm:prSet/>
      <dgm:spPr/>
      <dgm:t>
        <a:bodyPr/>
        <a:lstStyle/>
        <a:p>
          <a:endParaRPr lang="en-US"/>
        </a:p>
      </dgm:t>
    </dgm:pt>
    <dgm:pt modelId="{3F4DD4B8-5A95-4B4B-8DD6-012B0799C91E}" type="sibTrans" cxnId="{DF00BB90-CAB5-45AC-B202-73E7A19A7878}">
      <dgm:prSet/>
      <dgm:spPr/>
      <dgm:t>
        <a:bodyPr/>
        <a:lstStyle/>
        <a:p>
          <a:endParaRPr lang="en-US"/>
        </a:p>
      </dgm:t>
    </dgm:pt>
    <dgm:pt modelId="{B784E40F-B015-41F0-A536-4446BA0FA3A9}" type="pres">
      <dgm:prSet presAssocID="{9D43A77F-AEE0-4020-B972-7AC021367289}" presName="Name0" presStyleCnt="0">
        <dgm:presLayoutVars>
          <dgm:dir/>
          <dgm:animLvl val="lvl"/>
          <dgm:resizeHandles val="exact"/>
        </dgm:presLayoutVars>
      </dgm:prSet>
      <dgm:spPr/>
    </dgm:pt>
    <dgm:pt modelId="{E77F3380-FC67-4A58-AB69-03FDBB4BE9A9}" type="pres">
      <dgm:prSet presAssocID="{E0D8A4A7-C7AB-45E0-A005-133E94F2B6B8}" presName="boxAndChildren" presStyleCnt="0"/>
      <dgm:spPr/>
    </dgm:pt>
    <dgm:pt modelId="{586D5913-BC7C-419B-B1AB-F99F93B63279}" type="pres">
      <dgm:prSet presAssocID="{E0D8A4A7-C7AB-45E0-A005-133E94F2B6B8}" presName="parentTextBox" presStyleLbl="node1" presStyleIdx="0" presStyleCnt="3"/>
      <dgm:spPr/>
    </dgm:pt>
    <dgm:pt modelId="{EF7D0ABC-B8EA-45FB-927F-617692021DF9}" type="pres">
      <dgm:prSet presAssocID="{6DF959EC-5B0D-42C5-9F90-6479C343C1EE}" presName="sp" presStyleCnt="0"/>
      <dgm:spPr/>
    </dgm:pt>
    <dgm:pt modelId="{51114C22-E0A4-4BA2-82F7-168FDFC69267}" type="pres">
      <dgm:prSet presAssocID="{5925ACA4-C5FC-472B-A698-3D797727B8C5}" presName="arrowAndChildren" presStyleCnt="0"/>
      <dgm:spPr/>
    </dgm:pt>
    <dgm:pt modelId="{60422A7F-F934-4C22-8B82-090141EFED7D}" type="pres">
      <dgm:prSet presAssocID="{5925ACA4-C5FC-472B-A698-3D797727B8C5}" presName="parentTextArrow" presStyleLbl="node1" presStyleIdx="0" presStyleCnt="3"/>
      <dgm:spPr/>
    </dgm:pt>
    <dgm:pt modelId="{A4C17CCF-607A-45F5-9C0F-2AB6D3D86740}" type="pres">
      <dgm:prSet presAssocID="{5925ACA4-C5FC-472B-A698-3D797727B8C5}" presName="arrow" presStyleLbl="node1" presStyleIdx="1" presStyleCnt="3"/>
      <dgm:spPr/>
    </dgm:pt>
    <dgm:pt modelId="{3D11D3F7-D54F-4CCE-80B8-8C91C528E634}" type="pres">
      <dgm:prSet presAssocID="{5925ACA4-C5FC-472B-A698-3D797727B8C5}" presName="descendantArrow" presStyleCnt="0"/>
      <dgm:spPr/>
    </dgm:pt>
    <dgm:pt modelId="{938008BA-90E3-4861-918E-9F61A8F860E8}" type="pres">
      <dgm:prSet presAssocID="{825C4475-7606-4E39-A36E-9C77A0C00CEE}" presName="childTextArrow" presStyleLbl="fgAccFollowNode1" presStyleIdx="0" presStyleCnt="3">
        <dgm:presLayoutVars>
          <dgm:bulletEnabled val="1"/>
        </dgm:presLayoutVars>
      </dgm:prSet>
      <dgm:spPr/>
    </dgm:pt>
    <dgm:pt modelId="{FC0C54E2-5C2E-4AAD-8E7A-0246F30571B7}" type="pres">
      <dgm:prSet presAssocID="{647628CC-EEF9-4224-9165-5B44C2E86415}" presName="childTextArrow" presStyleLbl="fgAccFollowNode1" presStyleIdx="1" presStyleCnt="3">
        <dgm:presLayoutVars>
          <dgm:bulletEnabled val="1"/>
        </dgm:presLayoutVars>
      </dgm:prSet>
      <dgm:spPr/>
    </dgm:pt>
    <dgm:pt modelId="{084064E7-889D-4355-B01C-90882EDDFE48}" type="pres">
      <dgm:prSet presAssocID="{108D0A8B-4E52-4775-8EDA-05564E6AC9F4}" presName="childTextArrow" presStyleLbl="fgAccFollowNode1" presStyleIdx="2" presStyleCnt="3">
        <dgm:presLayoutVars>
          <dgm:bulletEnabled val="1"/>
        </dgm:presLayoutVars>
      </dgm:prSet>
      <dgm:spPr/>
    </dgm:pt>
    <dgm:pt modelId="{3CD25F3E-C423-4BD8-91B7-AF25231CD2FE}" type="pres">
      <dgm:prSet presAssocID="{CF798313-36C8-49A3-B9FE-A54E4F52ACB4}" presName="sp" presStyleCnt="0"/>
      <dgm:spPr/>
    </dgm:pt>
    <dgm:pt modelId="{1B30A2C0-7ADE-471B-A1F5-A3467E9B3A16}" type="pres">
      <dgm:prSet presAssocID="{FD53D559-225C-4E25-854E-8B7EE4AB35F4}" presName="arrowAndChildren" presStyleCnt="0"/>
      <dgm:spPr/>
    </dgm:pt>
    <dgm:pt modelId="{D2669673-428F-48E9-8A1F-4C420F2A50A9}" type="pres">
      <dgm:prSet presAssocID="{FD53D559-225C-4E25-854E-8B7EE4AB35F4}" presName="parentTextArrow" presStyleLbl="node1" presStyleIdx="2" presStyleCnt="3"/>
      <dgm:spPr/>
    </dgm:pt>
  </dgm:ptLst>
  <dgm:cxnLst>
    <dgm:cxn modelId="{268B531D-CC79-4F34-9EC5-D8833F3BCA6A}" type="presOf" srcId="{108D0A8B-4E52-4775-8EDA-05564E6AC9F4}" destId="{084064E7-889D-4355-B01C-90882EDDFE48}" srcOrd="0" destOrd="0" presId="urn:microsoft.com/office/officeart/2005/8/layout/process4"/>
    <dgm:cxn modelId="{1C313825-A3ED-41DF-A4C4-B498E8F6E47F}" type="presOf" srcId="{5925ACA4-C5FC-472B-A698-3D797727B8C5}" destId="{A4C17CCF-607A-45F5-9C0F-2AB6D3D86740}" srcOrd="1" destOrd="0" presId="urn:microsoft.com/office/officeart/2005/8/layout/process4"/>
    <dgm:cxn modelId="{BA083128-0DF4-46F1-ACF9-D860EA21E387}" type="presOf" srcId="{FD53D559-225C-4E25-854E-8B7EE4AB35F4}" destId="{D2669673-428F-48E9-8A1F-4C420F2A50A9}" srcOrd="0" destOrd="0" presId="urn:microsoft.com/office/officeart/2005/8/layout/process4"/>
    <dgm:cxn modelId="{0B2F212B-E508-45BA-94E6-5A5CB4FDF224}" type="presOf" srcId="{825C4475-7606-4E39-A36E-9C77A0C00CEE}" destId="{938008BA-90E3-4861-918E-9F61A8F860E8}" srcOrd="0" destOrd="0" presId="urn:microsoft.com/office/officeart/2005/8/layout/process4"/>
    <dgm:cxn modelId="{8A41B639-7824-4C61-8BE3-EABB99193CD6}" type="presOf" srcId="{E0D8A4A7-C7AB-45E0-A005-133E94F2B6B8}" destId="{586D5913-BC7C-419B-B1AB-F99F93B63279}" srcOrd="0" destOrd="0" presId="urn:microsoft.com/office/officeart/2005/8/layout/process4"/>
    <dgm:cxn modelId="{B577BA3F-6732-4FFD-9356-C13F00D6C28D}" srcId="{9D43A77F-AEE0-4020-B972-7AC021367289}" destId="{FD53D559-225C-4E25-854E-8B7EE4AB35F4}" srcOrd="0" destOrd="0" parTransId="{1F1FA766-13A5-47DC-8095-3C46E28375CA}" sibTransId="{CF798313-36C8-49A3-B9FE-A54E4F52ACB4}"/>
    <dgm:cxn modelId="{A650657B-9FD3-480B-A659-4ABF4FA29829}" srcId="{5925ACA4-C5FC-472B-A698-3D797727B8C5}" destId="{825C4475-7606-4E39-A36E-9C77A0C00CEE}" srcOrd="0" destOrd="0" parTransId="{51C8F5D0-EBF1-4552-AF81-5CF169BDD950}" sibTransId="{11065E2B-B9DE-47F0-ACDD-0D45DF733BB7}"/>
    <dgm:cxn modelId="{B01D9A8A-AA34-4B63-A148-AF82E2ADB1A7}" type="presOf" srcId="{5925ACA4-C5FC-472B-A698-3D797727B8C5}" destId="{60422A7F-F934-4C22-8B82-090141EFED7D}" srcOrd="0" destOrd="0" presId="urn:microsoft.com/office/officeart/2005/8/layout/process4"/>
    <dgm:cxn modelId="{DF00BB90-CAB5-45AC-B202-73E7A19A7878}" srcId="{9D43A77F-AEE0-4020-B972-7AC021367289}" destId="{E0D8A4A7-C7AB-45E0-A005-133E94F2B6B8}" srcOrd="2" destOrd="0" parTransId="{741D1ABE-21C9-40C9-8E43-C48616C23BC8}" sibTransId="{3F4DD4B8-5A95-4B4B-8DD6-012B0799C91E}"/>
    <dgm:cxn modelId="{64E6E496-79BE-4A04-970F-C8E1632437E9}" srcId="{5925ACA4-C5FC-472B-A698-3D797727B8C5}" destId="{108D0A8B-4E52-4775-8EDA-05564E6AC9F4}" srcOrd="2" destOrd="0" parTransId="{0A75665E-CA47-4509-B654-5F6B79431152}" sibTransId="{7640C669-83AC-4AAE-A772-32AC90EDB464}"/>
    <dgm:cxn modelId="{9F879A98-7BE8-4E4E-9157-471BC54BAA82}" type="presOf" srcId="{9D43A77F-AEE0-4020-B972-7AC021367289}" destId="{B784E40F-B015-41F0-A536-4446BA0FA3A9}" srcOrd="0" destOrd="0" presId="urn:microsoft.com/office/officeart/2005/8/layout/process4"/>
    <dgm:cxn modelId="{7BDDFABC-BE73-4B26-9D73-DB59FE92F787}" srcId="{9D43A77F-AEE0-4020-B972-7AC021367289}" destId="{5925ACA4-C5FC-472B-A698-3D797727B8C5}" srcOrd="1" destOrd="0" parTransId="{0B228FAC-BAD5-496B-B741-2B147FC51FDA}" sibTransId="{6DF959EC-5B0D-42C5-9F90-6479C343C1EE}"/>
    <dgm:cxn modelId="{1612EEBF-6DFA-42F6-AE09-1C0945F5AB89}" type="presOf" srcId="{647628CC-EEF9-4224-9165-5B44C2E86415}" destId="{FC0C54E2-5C2E-4AAD-8E7A-0246F30571B7}" srcOrd="0" destOrd="0" presId="urn:microsoft.com/office/officeart/2005/8/layout/process4"/>
    <dgm:cxn modelId="{630132CE-A772-4A92-AA26-06D99ECCBBE5}" srcId="{5925ACA4-C5FC-472B-A698-3D797727B8C5}" destId="{647628CC-EEF9-4224-9165-5B44C2E86415}" srcOrd="1" destOrd="0" parTransId="{E8FE5604-9D5A-4E58-99E9-D61686A815AE}" sibTransId="{17AA7C1D-483C-4F31-9C79-20C90C3BF986}"/>
    <dgm:cxn modelId="{868E0066-66FF-41EF-BD73-70CF0EDFA3FC}" type="presParOf" srcId="{B784E40F-B015-41F0-A536-4446BA0FA3A9}" destId="{E77F3380-FC67-4A58-AB69-03FDBB4BE9A9}" srcOrd="0" destOrd="0" presId="urn:microsoft.com/office/officeart/2005/8/layout/process4"/>
    <dgm:cxn modelId="{2291CFDA-89B3-46AD-87FF-904C93C44BAF}" type="presParOf" srcId="{E77F3380-FC67-4A58-AB69-03FDBB4BE9A9}" destId="{586D5913-BC7C-419B-B1AB-F99F93B63279}" srcOrd="0" destOrd="0" presId="urn:microsoft.com/office/officeart/2005/8/layout/process4"/>
    <dgm:cxn modelId="{965713E1-5AE3-4C6B-ACED-DC791631C9F5}" type="presParOf" srcId="{B784E40F-B015-41F0-A536-4446BA0FA3A9}" destId="{EF7D0ABC-B8EA-45FB-927F-617692021DF9}" srcOrd="1" destOrd="0" presId="urn:microsoft.com/office/officeart/2005/8/layout/process4"/>
    <dgm:cxn modelId="{A83DF91F-7F36-40EA-9A11-68AB6E5A5E5B}" type="presParOf" srcId="{B784E40F-B015-41F0-A536-4446BA0FA3A9}" destId="{51114C22-E0A4-4BA2-82F7-168FDFC69267}" srcOrd="2" destOrd="0" presId="urn:microsoft.com/office/officeart/2005/8/layout/process4"/>
    <dgm:cxn modelId="{91C6A4D9-C473-4FC7-8F76-A977D6B07B5F}" type="presParOf" srcId="{51114C22-E0A4-4BA2-82F7-168FDFC69267}" destId="{60422A7F-F934-4C22-8B82-090141EFED7D}" srcOrd="0" destOrd="0" presId="urn:microsoft.com/office/officeart/2005/8/layout/process4"/>
    <dgm:cxn modelId="{5F39E3B0-2D9E-4BE9-A5E0-E068FA485EDB}" type="presParOf" srcId="{51114C22-E0A4-4BA2-82F7-168FDFC69267}" destId="{A4C17CCF-607A-45F5-9C0F-2AB6D3D86740}" srcOrd="1" destOrd="0" presId="urn:microsoft.com/office/officeart/2005/8/layout/process4"/>
    <dgm:cxn modelId="{BC221E62-98DC-4149-8ADB-B866F37128C9}" type="presParOf" srcId="{51114C22-E0A4-4BA2-82F7-168FDFC69267}" destId="{3D11D3F7-D54F-4CCE-80B8-8C91C528E634}" srcOrd="2" destOrd="0" presId="urn:microsoft.com/office/officeart/2005/8/layout/process4"/>
    <dgm:cxn modelId="{98011CC1-FA75-4528-90E7-82EEDB0FC887}" type="presParOf" srcId="{3D11D3F7-D54F-4CCE-80B8-8C91C528E634}" destId="{938008BA-90E3-4861-918E-9F61A8F860E8}" srcOrd="0" destOrd="0" presId="urn:microsoft.com/office/officeart/2005/8/layout/process4"/>
    <dgm:cxn modelId="{7D94D873-86BB-4F27-8300-493047911396}" type="presParOf" srcId="{3D11D3F7-D54F-4CCE-80B8-8C91C528E634}" destId="{FC0C54E2-5C2E-4AAD-8E7A-0246F30571B7}" srcOrd="1" destOrd="0" presId="urn:microsoft.com/office/officeart/2005/8/layout/process4"/>
    <dgm:cxn modelId="{A4EF746E-FBC5-4FF3-9335-13745AB29A87}" type="presParOf" srcId="{3D11D3F7-D54F-4CCE-80B8-8C91C528E634}" destId="{084064E7-889D-4355-B01C-90882EDDFE48}" srcOrd="2" destOrd="0" presId="urn:microsoft.com/office/officeart/2005/8/layout/process4"/>
    <dgm:cxn modelId="{7B51C941-3E42-4EC2-88CA-0F36F012503E}" type="presParOf" srcId="{B784E40F-B015-41F0-A536-4446BA0FA3A9}" destId="{3CD25F3E-C423-4BD8-91B7-AF25231CD2FE}" srcOrd="3" destOrd="0" presId="urn:microsoft.com/office/officeart/2005/8/layout/process4"/>
    <dgm:cxn modelId="{8EADB25A-F3F3-4C17-9101-A8494A2ADF42}" type="presParOf" srcId="{B784E40F-B015-41F0-A536-4446BA0FA3A9}" destId="{1B30A2C0-7ADE-471B-A1F5-A3467E9B3A16}" srcOrd="4" destOrd="0" presId="urn:microsoft.com/office/officeart/2005/8/layout/process4"/>
    <dgm:cxn modelId="{0C53D5FD-292D-4C90-A54C-2A3295916374}" type="presParOf" srcId="{1B30A2C0-7ADE-471B-A1F5-A3467E9B3A16}" destId="{D2669673-428F-48E9-8A1F-4C420F2A50A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E930F9-E57A-43CC-98DB-9D9410E9BE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21D860-B283-4018-AB85-39DA6A459E7C}">
      <dgm:prSet/>
      <dgm:spPr/>
      <dgm:t>
        <a:bodyPr/>
        <a:lstStyle/>
        <a:p>
          <a:r>
            <a:rPr lang="en-US"/>
            <a:t>Clear, Concise and Fact-Based – the person reading the report should be able to tell what did and didn't happen – what could you prove/disprove -- they should not have to figure it out themselves</a:t>
          </a:r>
        </a:p>
      </dgm:t>
    </dgm:pt>
    <dgm:pt modelId="{18AE3A04-96D4-4967-81ED-E94B97782DEC}" type="parTrans" cxnId="{ED879B5E-2F7A-40B5-B7B0-2A1E554C0B1A}">
      <dgm:prSet/>
      <dgm:spPr/>
      <dgm:t>
        <a:bodyPr/>
        <a:lstStyle/>
        <a:p>
          <a:endParaRPr lang="en-US"/>
        </a:p>
      </dgm:t>
    </dgm:pt>
    <dgm:pt modelId="{8BF7B725-8F5D-4222-A410-151EAA9ACB50}" type="sibTrans" cxnId="{ED879B5E-2F7A-40B5-B7B0-2A1E554C0B1A}">
      <dgm:prSet/>
      <dgm:spPr/>
      <dgm:t>
        <a:bodyPr/>
        <a:lstStyle/>
        <a:p>
          <a:endParaRPr lang="en-US"/>
        </a:p>
      </dgm:t>
    </dgm:pt>
    <dgm:pt modelId="{2A12A89D-6666-44F0-8ED0-1FD287C3A595}">
      <dgm:prSet/>
      <dgm:spPr/>
      <dgm:t>
        <a:bodyPr/>
        <a:lstStyle/>
        <a:p>
          <a:r>
            <a:rPr lang="en-US"/>
            <a:t>Don’t speculate – provide a summary of what you could prove and show how you got there</a:t>
          </a:r>
        </a:p>
      </dgm:t>
    </dgm:pt>
    <dgm:pt modelId="{4095B22B-CBE1-44A1-9EA5-6404A18F2A05}" type="parTrans" cxnId="{535B7227-00FF-4971-9A6B-5694FF1B2EBF}">
      <dgm:prSet/>
      <dgm:spPr/>
      <dgm:t>
        <a:bodyPr/>
        <a:lstStyle/>
        <a:p>
          <a:endParaRPr lang="en-US"/>
        </a:p>
      </dgm:t>
    </dgm:pt>
    <dgm:pt modelId="{1E15C492-8718-40C4-899F-438DFCD82336}" type="sibTrans" cxnId="{535B7227-00FF-4971-9A6B-5694FF1B2EBF}">
      <dgm:prSet/>
      <dgm:spPr/>
      <dgm:t>
        <a:bodyPr/>
        <a:lstStyle/>
        <a:p>
          <a:endParaRPr lang="en-US"/>
        </a:p>
      </dgm:t>
    </dgm:pt>
    <dgm:pt modelId="{041DAE8C-D439-46AC-B110-CD7BC0952705}">
      <dgm:prSet/>
      <dgm:spPr/>
      <dgm:t>
        <a:bodyPr/>
        <a:lstStyle/>
        <a:p>
          <a:r>
            <a:rPr lang="en-US"/>
            <a:t>Address all allegations raised, put them into sections for easy reading and assessment for next steps and discipline</a:t>
          </a:r>
        </a:p>
      </dgm:t>
    </dgm:pt>
    <dgm:pt modelId="{5DD5CCF7-37E7-4699-97D6-C15C3B665B8D}" type="parTrans" cxnId="{FD54DEE5-5BA2-48C6-BB88-EE16742BA2C0}">
      <dgm:prSet/>
      <dgm:spPr/>
      <dgm:t>
        <a:bodyPr/>
        <a:lstStyle/>
        <a:p>
          <a:endParaRPr lang="en-US"/>
        </a:p>
      </dgm:t>
    </dgm:pt>
    <dgm:pt modelId="{C09BD334-2B28-46D6-B74E-1C33C97DE916}" type="sibTrans" cxnId="{FD54DEE5-5BA2-48C6-BB88-EE16742BA2C0}">
      <dgm:prSet/>
      <dgm:spPr/>
      <dgm:t>
        <a:bodyPr/>
        <a:lstStyle/>
        <a:p>
          <a:endParaRPr lang="en-US"/>
        </a:p>
      </dgm:t>
    </dgm:pt>
    <dgm:pt modelId="{A1BB048E-077B-4A15-A171-C8F4E01A7E50}">
      <dgm:prSet/>
      <dgm:spPr/>
      <dgm:t>
        <a:bodyPr/>
        <a:lstStyle/>
        <a:p>
          <a:r>
            <a:rPr lang="en-US"/>
            <a:t>Identify and review all the policies, procedures and data relevant to the allegations</a:t>
          </a:r>
        </a:p>
      </dgm:t>
    </dgm:pt>
    <dgm:pt modelId="{39564CCC-075D-424B-A5E4-BF366F0B2677}" type="parTrans" cxnId="{5FE239C6-1716-4E5A-B1D9-D45BE14957F5}">
      <dgm:prSet/>
      <dgm:spPr/>
      <dgm:t>
        <a:bodyPr/>
        <a:lstStyle/>
        <a:p>
          <a:endParaRPr lang="en-US"/>
        </a:p>
      </dgm:t>
    </dgm:pt>
    <dgm:pt modelId="{511D31DC-B6F5-4611-9B78-D8A51CCEE525}" type="sibTrans" cxnId="{5FE239C6-1716-4E5A-B1D9-D45BE14957F5}">
      <dgm:prSet/>
      <dgm:spPr/>
      <dgm:t>
        <a:bodyPr/>
        <a:lstStyle/>
        <a:p>
          <a:endParaRPr lang="en-US"/>
        </a:p>
      </dgm:t>
    </dgm:pt>
    <dgm:pt modelId="{F31CB071-335A-4C9C-B258-AB822C71F343}" type="pres">
      <dgm:prSet presAssocID="{15E930F9-E57A-43CC-98DB-9D9410E9BEB4}" presName="root" presStyleCnt="0">
        <dgm:presLayoutVars>
          <dgm:dir/>
          <dgm:resizeHandles val="exact"/>
        </dgm:presLayoutVars>
      </dgm:prSet>
      <dgm:spPr/>
    </dgm:pt>
    <dgm:pt modelId="{B0FEE5D5-7102-4C6A-B4F8-562FFF81AAC2}" type="pres">
      <dgm:prSet presAssocID="{DE21D860-B283-4018-AB85-39DA6A459E7C}" presName="compNode" presStyleCnt="0"/>
      <dgm:spPr/>
    </dgm:pt>
    <dgm:pt modelId="{5F6AE019-5268-46F6-B544-DA6C0B42CBD6}" type="pres">
      <dgm:prSet presAssocID="{DE21D860-B283-4018-AB85-39DA6A459E7C}" presName="bgRect" presStyleLbl="bgShp" presStyleIdx="0" presStyleCnt="4"/>
      <dgm:spPr/>
    </dgm:pt>
    <dgm:pt modelId="{362EF14D-DA00-4438-884B-9BC2FDB4750F}" type="pres">
      <dgm:prSet presAssocID="{DE21D860-B283-4018-AB85-39DA6A459E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5CE302D8-9AB0-4CAB-9A8F-3252698A6909}" type="pres">
      <dgm:prSet presAssocID="{DE21D860-B283-4018-AB85-39DA6A459E7C}" presName="spaceRect" presStyleCnt="0"/>
      <dgm:spPr/>
    </dgm:pt>
    <dgm:pt modelId="{635EE264-A64F-49E3-989C-C110C855FDE1}" type="pres">
      <dgm:prSet presAssocID="{DE21D860-B283-4018-AB85-39DA6A459E7C}" presName="parTx" presStyleLbl="revTx" presStyleIdx="0" presStyleCnt="4">
        <dgm:presLayoutVars>
          <dgm:chMax val="0"/>
          <dgm:chPref val="0"/>
        </dgm:presLayoutVars>
      </dgm:prSet>
      <dgm:spPr/>
    </dgm:pt>
    <dgm:pt modelId="{90450731-524B-425E-8DB0-8188F22573A2}" type="pres">
      <dgm:prSet presAssocID="{8BF7B725-8F5D-4222-A410-151EAA9ACB50}" presName="sibTrans" presStyleCnt="0"/>
      <dgm:spPr/>
    </dgm:pt>
    <dgm:pt modelId="{89B42721-2768-42FE-B5CA-8B8FF9078025}" type="pres">
      <dgm:prSet presAssocID="{2A12A89D-6666-44F0-8ED0-1FD287C3A595}" presName="compNode" presStyleCnt="0"/>
      <dgm:spPr/>
    </dgm:pt>
    <dgm:pt modelId="{6E9B2A85-0B0D-45DC-86ED-F5A4413BB8EB}" type="pres">
      <dgm:prSet presAssocID="{2A12A89D-6666-44F0-8ED0-1FD287C3A595}" presName="bgRect" presStyleLbl="bgShp" presStyleIdx="1" presStyleCnt="4"/>
      <dgm:spPr/>
    </dgm:pt>
    <dgm:pt modelId="{6C4E6A09-C849-4600-926A-25E9B27A7A9D}" type="pres">
      <dgm:prSet presAssocID="{2A12A89D-6666-44F0-8ED0-1FD287C3A5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384FEC5-4A0E-46E1-BF9B-87E9EB073495}" type="pres">
      <dgm:prSet presAssocID="{2A12A89D-6666-44F0-8ED0-1FD287C3A595}" presName="spaceRect" presStyleCnt="0"/>
      <dgm:spPr/>
    </dgm:pt>
    <dgm:pt modelId="{D218F9E0-04AD-4FA2-A481-6B3B3C8A8DD3}" type="pres">
      <dgm:prSet presAssocID="{2A12A89D-6666-44F0-8ED0-1FD287C3A595}" presName="parTx" presStyleLbl="revTx" presStyleIdx="1" presStyleCnt="4">
        <dgm:presLayoutVars>
          <dgm:chMax val="0"/>
          <dgm:chPref val="0"/>
        </dgm:presLayoutVars>
      </dgm:prSet>
      <dgm:spPr/>
    </dgm:pt>
    <dgm:pt modelId="{C7D163D0-2D2A-40C9-9386-30E45F9333EE}" type="pres">
      <dgm:prSet presAssocID="{1E15C492-8718-40C4-899F-438DFCD82336}" presName="sibTrans" presStyleCnt="0"/>
      <dgm:spPr/>
    </dgm:pt>
    <dgm:pt modelId="{7EBD5A8D-C93D-4239-B84F-799CDBB42AF4}" type="pres">
      <dgm:prSet presAssocID="{041DAE8C-D439-46AC-B110-CD7BC0952705}" presName="compNode" presStyleCnt="0"/>
      <dgm:spPr/>
    </dgm:pt>
    <dgm:pt modelId="{D735A484-4D92-449A-9C4E-B6BA77A7A953}" type="pres">
      <dgm:prSet presAssocID="{041DAE8C-D439-46AC-B110-CD7BC0952705}" presName="bgRect" presStyleLbl="bgShp" presStyleIdx="2" presStyleCnt="4"/>
      <dgm:spPr/>
    </dgm:pt>
    <dgm:pt modelId="{AD2E069E-B1EB-46FF-AFFD-3BCC1CC34997}" type="pres">
      <dgm:prSet presAssocID="{041DAE8C-D439-46AC-B110-CD7BC09527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37E1DED-8E33-451C-81DA-D7F94FE7D681}" type="pres">
      <dgm:prSet presAssocID="{041DAE8C-D439-46AC-B110-CD7BC0952705}" presName="spaceRect" presStyleCnt="0"/>
      <dgm:spPr/>
    </dgm:pt>
    <dgm:pt modelId="{8FE369CC-A52C-4D9E-AA65-67EA67D918CB}" type="pres">
      <dgm:prSet presAssocID="{041DAE8C-D439-46AC-B110-CD7BC0952705}" presName="parTx" presStyleLbl="revTx" presStyleIdx="2" presStyleCnt="4">
        <dgm:presLayoutVars>
          <dgm:chMax val="0"/>
          <dgm:chPref val="0"/>
        </dgm:presLayoutVars>
      </dgm:prSet>
      <dgm:spPr/>
    </dgm:pt>
    <dgm:pt modelId="{0A20BA62-E881-48F1-9DDC-5DE5EB80C45B}" type="pres">
      <dgm:prSet presAssocID="{C09BD334-2B28-46D6-B74E-1C33C97DE916}" presName="sibTrans" presStyleCnt="0"/>
      <dgm:spPr/>
    </dgm:pt>
    <dgm:pt modelId="{FA521AC8-0F8D-47C0-8BB9-534C513CDF4D}" type="pres">
      <dgm:prSet presAssocID="{A1BB048E-077B-4A15-A171-C8F4E01A7E50}" presName="compNode" presStyleCnt="0"/>
      <dgm:spPr/>
    </dgm:pt>
    <dgm:pt modelId="{E9143208-3246-4CB6-B685-501D3CE448C7}" type="pres">
      <dgm:prSet presAssocID="{A1BB048E-077B-4A15-A171-C8F4E01A7E50}" presName="bgRect" presStyleLbl="bgShp" presStyleIdx="3" presStyleCnt="4"/>
      <dgm:spPr/>
    </dgm:pt>
    <dgm:pt modelId="{E082622B-2143-4720-8CC4-110EFFB15727}" type="pres">
      <dgm:prSet presAssocID="{A1BB048E-077B-4A15-A171-C8F4E01A7E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08A5E321-DDDC-4ADA-AD2B-EFEE4B16667F}" type="pres">
      <dgm:prSet presAssocID="{A1BB048E-077B-4A15-A171-C8F4E01A7E50}" presName="spaceRect" presStyleCnt="0"/>
      <dgm:spPr/>
    </dgm:pt>
    <dgm:pt modelId="{95466267-A0B8-413B-833B-1561BD6D0381}" type="pres">
      <dgm:prSet presAssocID="{A1BB048E-077B-4A15-A171-C8F4E01A7E50}" presName="parTx" presStyleLbl="revTx" presStyleIdx="3" presStyleCnt="4">
        <dgm:presLayoutVars>
          <dgm:chMax val="0"/>
          <dgm:chPref val="0"/>
        </dgm:presLayoutVars>
      </dgm:prSet>
      <dgm:spPr/>
    </dgm:pt>
  </dgm:ptLst>
  <dgm:cxnLst>
    <dgm:cxn modelId="{535B7227-00FF-4971-9A6B-5694FF1B2EBF}" srcId="{15E930F9-E57A-43CC-98DB-9D9410E9BEB4}" destId="{2A12A89D-6666-44F0-8ED0-1FD287C3A595}" srcOrd="1" destOrd="0" parTransId="{4095B22B-CBE1-44A1-9EA5-6404A18F2A05}" sibTransId="{1E15C492-8718-40C4-899F-438DFCD82336}"/>
    <dgm:cxn modelId="{649F3F39-375B-42D6-A565-A19FA4932801}" type="presOf" srcId="{041DAE8C-D439-46AC-B110-CD7BC0952705}" destId="{8FE369CC-A52C-4D9E-AA65-67EA67D918CB}" srcOrd="0" destOrd="0" presId="urn:microsoft.com/office/officeart/2018/2/layout/IconVerticalSolidList"/>
    <dgm:cxn modelId="{ED879B5E-2F7A-40B5-B7B0-2A1E554C0B1A}" srcId="{15E930F9-E57A-43CC-98DB-9D9410E9BEB4}" destId="{DE21D860-B283-4018-AB85-39DA6A459E7C}" srcOrd="0" destOrd="0" parTransId="{18AE3A04-96D4-4967-81ED-E94B97782DEC}" sibTransId="{8BF7B725-8F5D-4222-A410-151EAA9ACB50}"/>
    <dgm:cxn modelId="{17E03A62-BAB9-47A5-B82D-7F59D17EE186}" type="presOf" srcId="{A1BB048E-077B-4A15-A171-C8F4E01A7E50}" destId="{95466267-A0B8-413B-833B-1561BD6D0381}" srcOrd="0" destOrd="0" presId="urn:microsoft.com/office/officeart/2018/2/layout/IconVerticalSolidList"/>
    <dgm:cxn modelId="{AE576165-6164-4EF6-9FD4-3C4C42DB286E}" type="presOf" srcId="{2A12A89D-6666-44F0-8ED0-1FD287C3A595}" destId="{D218F9E0-04AD-4FA2-A481-6B3B3C8A8DD3}" srcOrd="0" destOrd="0" presId="urn:microsoft.com/office/officeart/2018/2/layout/IconVerticalSolidList"/>
    <dgm:cxn modelId="{D95C6579-B864-4E7E-A920-96C7E1026A6D}" type="presOf" srcId="{DE21D860-B283-4018-AB85-39DA6A459E7C}" destId="{635EE264-A64F-49E3-989C-C110C855FDE1}" srcOrd="0" destOrd="0" presId="urn:microsoft.com/office/officeart/2018/2/layout/IconVerticalSolidList"/>
    <dgm:cxn modelId="{C948B6A0-51F3-4181-928A-991C70A7F108}" type="presOf" srcId="{15E930F9-E57A-43CC-98DB-9D9410E9BEB4}" destId="{F31CB071-335A-4C9C-B258-AB822C71F343}" srcOrd="0" destOrd="0" presId="urn:microsoft.com/office/officeart/2018/2/layout/IconVerticalSolidList"/>
    <dgm:cxn modelId="{5FE239C6-1716-4E5A-B1D9-D45BE14957F5}" srcId="{15E930F9-E57A-43CC-98DB-9D9410E9BEB4}" destId="{A1BB048E-077B-4A15-A171-C8F4E01A7E50}" srcOrd="3" destOrd="0" parTransId="{39564CCC-075D-424B-A5E4-BF366F0B2677}" sibTransId="{511D31DC-B6F5-4611-9B78-D8A51CCEE525}"/>
    <dgm:cxn modelId="{FD54DEE5-5BA2-48C6-BB88-EE16742BA2C0}" srcId="{15E930F9-E57A-43CC-98DB-9D9410E9BEB4}" destId="{041DAE8C-D439-46AC-B110-CD7BC0952705}" srcOrd="2" destOrd="0" parTransId="{5DD5CCF7-37E7-4699-97D6-C15C3B665B8D}" sibTransId="{C09BD334-2B28-46D6-B74E-1C33C97DE916}"/>
    <dgm:cxn modelId="{563B3A76-459E-4EEE-A977-4BFB7D35B1FC}" type="presParOf" srcId="{F31CB071-335A-4C9C-B258-AB822C71F343}" destId="{B0FEE5D5-7102-4C6A-B4F8-562FFF81AAC2}" srcOrd="0" destOrd="0" presId="urn:microsoft.com/office/officeart/2018/2/layout/IconVerticalSolidList"/>
    <dgm:cxn modelId="{8F06D30B-41FC-4F0E-B0AB-84469080E4D8}" type="presParOf" srcId="{B0FEE5D5-7102-4C6A-B4F8-562FFF81AAC2}" destId="{5F6AE019-5268-46F6-B544-DA6C0B42CBD6}" srcOrd="0" destOrd="0" presId="urn:microsoft.com/office/officeart/2018/2/layout/IconVerticalSolidList"/>
    <dgm:cxn modelId="{B1778F36-348F-4C10-AEE1-58F9F1789C7B}" type="presParOf" srcId="{B0FEE5D5-7102-4C6A-B4F8-562FFF81AAC2}" destId="{362EF14D-DA00-4438-884B-9BC2FDB4750F}" srcOrd="1" destOrd="0" presId="urn:microsoft.com/office/officeart/2018/2/layout/IconVerticalSolidList"/>
    <dgm:cxn modelId="{B3447615-1158-4E11-A95A-9694AA13B5ED}" type="presParOf" srcId="{B0FEE5D5-7102-4C6A-B4F8-562FFF81AAC2}" destId="{5CE302D8-9AB0-4CAB-9A8F-3252698A6909}" srcOrd="2" destOrd="0" presId="urn:microsoft.com/office/officeart/2018/2/layout/IconVerticalSolidList"/>
    <dgm:cxn modelId="{C3D8FFF9-C7E1-49FB-875C-4D0C50D7CD4F}" type="presParOf" srcId="{B0FEE5D5-7102-4C6A-B4F8-562FFF81AAC2}" destId="{635EE264-A64F-49E3-989C-C110C855FDE1}" srcOrd="3" destOrd="0" presId="urn:microsoft.com/office/officeart/2018/2/layout/IconVerticalSolidList"/>
    <dgm:cxn modelId="{108EB5A2-8E70-412E-9292-41A4BAD93611}" type="presParOf" srcId="{F31CB071-335A-4C9C-B258-AB822C71F343}" destId="{90450731-524B-425E-8DB0-8188F22573A2}" srcOrd="1" destOrd="0" presId="urn:microsoft.com/office/officeart/2018/2/layout/IconVerticalSolidList"/>
    <dgm:cxn modelId="{81464633-0511-4FFB-BF65-75C38ACAD69A}" type="presParOf" srcId="{F31CB071-335A-4C9C-B258-AB822C71F343}" destId="{89B42721-2768-42FE-B5CA-8B8FF9078025}" srcOrd="2" destOrd="0" presId="urn:microsoft.com/office/officeart/2018/2/layout/IconVerticalSolidList"/>
    <dgm:cxn modelId="{B676393D-FE45-4A55-B427-C65452060677}" type="presParOf" srcId="{89B42721-2768-42FE-B5CA-8B8FF9078025}" destId="{6E9B2A85-0B0D-45DC-86ED-F5A4413BB8EB}" srcOrd="0" destOrd="0" presId="urn:microsoft.com/office/officeart/2018/2/layout/IconVerticalSolidList"/>
    <dgm:cxn modelId="{A0401E29-0294-45AC-A4C3-EE78089217FC}" type="presParOf" srcId="{89B42721-2768-42FE-B5CA-8B8FF9078025}" destId="{6C4E6A09-C849-4600-926A-25E9B27A7A9D}" srcOrd="1" destOrd="0" presId="urn:microsoft.com/office/officeart/2018/2/layout/IconVerticalSolidList"/>
    <dgm:cxn modelId="{EFEB05B7-7955-4D1F-82E8-317CB417F37B}" type="presParOf" srcId="{89B42721-2768-42FE-B5CA-8B8FF9078025}" destId="{B384FEC5-4A0E-46E1-BF9B-87E9EB073495}" srcOrd="2" destOrd="0" presId="urn:microsoft.com/office/officeart/2018/2/layout/IconVerticalSolidList"/>
    <dgm:cxn modelId="{4FC7B8E7-01AE-4A7D-B4CE-C01A2FD404F1}" type="presParOf" srcId="{89B42721-2768-42FE-B5CA-8B8FF9078025}" destId="{D218F9E0-04AD-4FA2-A481-6B3B3C8A8DD3}" srcOrd="3" destOrd="0" presId="urn:microsoft.com/office/officeart/2018/2/layout/IconVerticalSolidList"/>
    <dgm:cxn modelId="{519CB8EA-5C0F-484A-B9BE-B695C774E4CD}" type="presParOf" srcId="{F31CB071-335A-4C9C-B258-AB822C71F343}" destId="{C7D163D0-2D2A-40C9-9386-30E45F9333EE}" srcOrd="3" destOrd="0" presId="urn:microsoft.com/office/officeart/2018/2/layout/IconVerticalSolidList"/>
    <dgm:cxn modelId="{1EE84FA2-7415-489B-982F-518BADBAAE46}" type="presParOf" srcId="{F31CB071-335A-4C9C-B258-AB822C71F343}" destId="{7EBD5A8D-C93D-4239-B84F-799CDBB42AF4}" srcOrd="4" destOrd="0" presId="urn:microsoft.com/office/officeart/2018/2/layout/IconVerticalSolidList"/>
    <dgm:cxn modelId="{81C07330-E3BA-471F-BD76-3139B58065E9}" type="presParOf" srcId="{7EBD5A8D-C93D-4239-B84F-799CDBB42AF4}" destId="{D735A484-4D92-449A-9C4E-B6BA77A7A953}" srcOrd="0" destOrd="0" presId="urn:microsoft.com/office/officeart/2018/2/layout/IconVerticalSolidList"/>
    <dgm:cxn modelId="{25966AE7-F5B7-4E45-B75A-EDA65E582076}" type="presParOf" srcId="{7EBD5A8D-C93D-4239-B84F-799CDBB42AF4}" destId="{AD2E069E-B1EB-46FF-AFFD-3BCC1CC34997}" srcOrd="1" destOrd="0" presId="urn:microsoft.com/office/officeart/2018/2/layout/IconVerticalSolidList"/>
    <dgm:cxn modelId="{64C4B1F6-B55E-46CB-A2A3-1B56041DBA7B}" type="presParOf" srcId="{7EBD5A8D-C93D-4239-B84F-799CDBB42AF4}" destId="{F37E1DED-8E33-451C-81DA-D7F94FE7D681}" srcOrd="2" destOrd="0" presId="urn:microsoft.com/office/officeart/2018/2/layout/IconVerticalSolidList"/>
    <dgm:cxn modelId="{8E20CB91-528D-48E3-A383-7E88B09AF789}" type="presParOf" srcId="{7EBD5A8D-C93D-4239-B84F-799CDBB42AF4}" destId="{8FE369CC-A52C-4D9E-AA65-67EA67D918CB}" srcOrd="3" destOrd="0" presId="urn:microsoft.com/office/officeart/2018/2/layout/IconVerticalSolidList"/>
    <dgm:cxn modelId="{D210C298-3F3A-4468-816D-1BABABDFF3A4}" type="presParOf" srcId="{F31CB071-335A-4C9C-B258-AB822C71F343}" destId="{0A20BA62-E881-48F1-9DDC-5DE5EB80C45B}" srcOrd="5" destOrd="0" presId="urn:microsoft.com/office/officeart/2018/2/layout/IconVerticalSolidList"/>
    <dgm:cxn modelId="{B438A2DD-5874-4C83-9FF4-ACF7C9ADC0D0}" type="presParOf" srcId="{F31CB071-335A-4C9C-B258-AB822C71F343}" destId="{FA521AC8-0F8D-47C0-8BB9-534C513CDF4D}" srcOrd="6" destOrd="0" presId="urn:microsoft.com/office/officeart/2018/2/layout/IconVerticalSolidList"/>
    <dgm:cxn modelId="{AD2B4674-969E-4E3D-AA09-96B9AAE853DD}" type="presParOf" srcId="{FA521AC8-0F8D-47C0-8BB9-534C513CDF4D}" destId="{E9143208-3246-4CB6-B685-501D3CE448C7}" srcOrd="0" destOrd="0" presId="urn:microsoft.com/office/officeart/2018/2/layout/IconVerticalSolidList"/>
    <dgm:cxn modelId="{B2CE0D2F-1281-4924-8851-344D9E50E2A5}" type="presParOf" srcId="{FA521AC8-0F8D-47C0-8BB9-534C513CDF4D}" destId="{E082622B-2143-4720-8CC4-110EFFB15727}" srcOrd="1" destOrd="0" presId="urn:microsoft.com/office/officeart/2018/2/layout/IconVerticalSolidList"/>
    <dgm:cxn modelId="{B9872111-44DA-4195-A4EF-C925A1E66D97}" type="presParOf" srcId="{FA521AC8-0F8D-47C0-8BB9-534C513CDF4D}" destId="{08A5E321-DDDC-4ADA-AD2B-EFEE4B16667F}" srcOrd="2" destOrd="0" presId="urn:microsoft.com/office/officeart/2018/2/layout/IconVerticalSolidList"/>
    <dgm:cxn modelId="{595B2120-96A5-4A1D-BB1F-939A63BBC45C}" type="presParOf" srcId="{FA521AC8-0F8D-47C0-8BB9-534C513CDF4D}" destId="{95466267-A0B8-413B-833B-1561BD6D03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3E7BAE-96E1-44B6-A331-38BAD2D8E77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8BECA0E-9702-4FC4-98FC-CE689D85EEE4}">
      <dgm:prSet/>
      <dgm:spPr/>
      <dgm:t>
        <a:bodyPr/>
        <a:lstStyle/>
        <a:p>
          <a:r>
            <a:rPr lang="en-US"/>
            <a:t>Closure for those participating in the investigation, either verbally or a written closure notice. If providing written notice, a simple memo that states the investigation is completed and any further action will be determined by management. </a:t>
          </a:r>
        </a:p>
      </dgm:t>
    </dgm:pt>
    <dgm:pt modelId="{8FAFFBA5-F9EC-4926-A8DE-9A7A6501C693}" type="parTrans" cxnId="{C6927DB3-4EEE-4C33-9231-67461C6F9101}">
      <dgm:prSet/>
      <dgm:spPr/>
      <dgm:t>
        <a:bodyPr/>
        <a:lstStyle/>
        <a:p>
          <a:endParaRPr lang="en-US"/>
        </a:p>
      </dgm:t>
    </dgm:pt>
    <dgm:pt modelId="{8E1E6147-5E80-4334-8168-6C863296137F}" type="sibTrans" cxnId="{C6927DB3-4EEE-4C33-9231-67461C6F9101}">
      <dgm:prSet/>
      <dgm:spPr/>
      <dgm:t>
        <a:bodyPr/>
        <a:lstStyle/>
        <a:p>
          <a:endParaRPr lang="en-US"/>
        </a:p>
      </dgm:t>
    </dgm:pt>
    <dgm:pt modelId="{FFD0D86F-A401-461B-9C43-EB4AB53758AB}">
      <dgm:prSet/>
      <dgm:spPr/>
      <dgm:t>
        <a:bodyPr/>
        <a:lstStyle/>
        <a:p>
          <a:r>
            <a:rPr lang="en-US" dirty="0"/>
            <a:t>Meet with department management to review findings, and discuss whether any policy failures, inconsistent practices, need for training or other department related actions are warranted. </a:t>
          </a:r>
        </a:p>
      </dgm:t>
    </dgm:pt>
    <dgm:pt modelId="{C83C8600-9E24-496E-BC37-98C07A541EC6}" type="parTrans" cxnId="{652212EB-B129-4FCC-801F-47F1D1639EE0}">
      <dgm:prSet/>
      <dgm:spPr/>
      <dgm:t>
        <a:bodyPr/>
        <a:lstStyle/>
        <a:p>
          <a:endParaRPr lang="en-US"/>
        </a:p>
      </dgm:t>
    </dgm:pt>
    <dgm:pt modelId="{A8AF02F9-F511-490F-A570-5A3355E45BCC}" type="sibTrans" cxnId="{652212EB-B129-4FCC-801F-47F1D1639EE0}">
      <dgm:prSet/>
      <dgm:spPr/>
      <dgm:t>
        <a:bodyPr/>
        <a:lstStyle/>
        <a:p>
          <a:endParaRPr lang="en-US"/>
        </a:p>
      </dgm:t>
    </dgm:pt>
    <dgm:pt modelId="{5845594E-C829-4281-8CEB-45C53EA191C1}" type="pres">
      <dgm:prSet presAssocID="{043E7BAE-96E1-44B6-A331-38BAD2D8E771}" presName="linear" presStyleCnt="0">
        <dgm:presLayoutVars>
          <dgm:animLvl val="lvl"/>
          <dgm:resizeHandles val="exact"/>
        </dgm:presLayoutVars>
      </dgm:prSet>
      <dgm:spPr/>
    </dgm:pt>
    <dgm:pt modelId="{C6BDCFFD-3208-46DF-B075-567F9A1B87ED}" type="pres">
      <dgm:prSet presAssocID="{68BECA0E-9702-4FC4-98FC-CE689D85EEE4}" presName="parentText" presStyleLbl="node1" presStyleIdx="0" presStyleCnt="2">
        <dgm:presLayoutVars>
          <dgm:chMax val="0"/>
          <dgm:bulletEnabled val="1"/>
        </dgm:presLayoutVars>
      </dgm:prSet>
      <dgm:spPr/>
    </dgm:pt>
    <dgm:pt modelId="{9C14FE0B-0BDE-48E5-8B56-65D25E41ADA9}" type="pres">
      <dgm:prSet presAssocID="{8E1E6147-5E80-4334-8168-6C863296137F}" presName="spacer" presStyleCnt="0"/>
      <dgm:spPr/>
    </dgm:pt>
    <dgm:pt modelId="{75608E77-3E1A-49ED-9409-B754D64E4D44}" type="pres">
      <dgm:prSet presAssocID="{FFD0D86F-A401-461B-9C43-EB4AB53758AB}" presName="parentText" presStyleLbl="node1" presStyleIdx="1" presStyleCnt="2">
        <dgm:presLayoutVars>
          <dgm:chMax val="0"/>
          <dgm:bulletEnabled val="1"/>
        </dgm:presLayoutVars>
      </dgm:prSet>
      <dgm:spPr/>
    </dgm:pt>
  </dgm:ptLst>
  <dgm:cxnLst>
    <dgm:cxn modelId="{249EF93D-8CD4-43C0-97D7-A2B7AC211979}" type="presOf" srcId="{68BECA0E-9702-4FC4-98FC-CE689D85EEE4}" destId="{C6BDCFFD-3208-46DF-B075-567F9A1B87ED}" srcOrd="0" destOrd="0" presId="urn:microsoft.com/office/officeart/2005/8/layout/vList2"/>
    <dgm:cxn modelId="{C6927DB3-4EEE-4C33-9231-67461C6F9101}" srcId="{043E7BAE-96E1-44B6-A331-38BAD2D8E771}" destId="{68BECA0E-9702-4FC4-98FC-CE689D85EEE4}" srcOrd="0" destOrd="0" parTransId="{8FAFFBA5-F9EC-4926-A8DE-9A7A6501C693}" sibTransId="{8E1E6147-5E80-4334-8168-6C863296137F}"/>
    <dgm:cxn modelId="{2E4D2BDB-EF9C-4F0E-B7CF-99500FE745CE}" type="presOf" srcId="{FFD0D86F-A401-461B-9C43-EB4AB53758AB}" destId="{75608E77-3E1A-49ED-9409-B754D64E4D44}" srcOrd="0" destOrd="0" presId="urn:microsoft.com/office/officeart/2005/8/layout/vList2"/>
    <dgm:cxn modelId="{652212EB-B129-4FCC-801F-47F1D1639EE0}" srcId="{043E7BAE-96E1-44B6-A331-38BAD2D8E771}" destId="{FFD0D86F-A401-461B-9C43-EB4AB53758AB}" srcOrd="1" destOrd="0" parTransId="{C83C8600-9E24-496E-BC37-98C07A541EC6}" sibTransId="{A8AF02F9-F511-490F-A570-5A3355E45BCC}"/>
    <dgm:cxn modelId="{B6AD1CFC-389F-4B54-A84C-0EEFA022ACD5}" type="presOf" srcId="{043E7BAE-96E1-44B6-A331-38BAD2D8E771}" destId="{5845594E-C829-4281-8CEB-45C53EA191C1}" srcOrd="0" destOrd="0" presId="urn:microsoft.com/office/officeart/2005/8/layout/vList2"/>
    <dgm:cxn modelId="{C46CC813-C904-411F-8EFC-98E1E28DB429}" type="presParOf" srcId="{5845594E-C829-4281-8CEB-45C53EA191C1}" destId="{C6BDCFFD-3208-46DF-B075-567F9A1B87ED}" srcOrd="0" destOrd="0" presId="urn:microsoft.com/office/officeart/2005/8/layout/vList2"/>
    <dgm:cxn modelId="{9ECEF6D4-6BE0-4F02-9329-3F99C5E63B33}" type="presParOf" srcId="{5845594E-C829-4281-8CEB-45C53EA191C1}" destId="{9C14FE0B-0BDE-48E5-8B56-65D25E41ADA9}" srcOrd="1" destOrd="0" presId="urn:microsoft.com/office/officeart/2005/8/layout/vList2"/>
    <dgm:cxn modelId="{F50B5713-0A18-49C8-BA60-179D8F7FBB94}" type="presParOf" srcId="{5845594E-C829-4281-8CEB-45C53EA191C1}" destId="{75608E77-3E1A-49ED-9409-B754D64E4D4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4E5849-ABDB-45EE-ACCD-2567B2613DF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87270B0-784F-452A-9E54-EC4029201A0E}">
      <dgm:prSet/>
      <dgm:spPr/>
      <dgm:t>
        <a:bodyPr/>
        <a:lstStyle/>
        <a:p>
          <a:r>
            <a:rPr lang="en-US"/>
            <a:t>SHOULD NOT BE THE JOB OF THE INVESTIGATOR</a:t>
          </a:r>
        </a:p>
      </dgm:t>
    </dgm:pt>
    <dgm:pt modelId="{009E58A9-BB5F-4552-9384-7B95461FCA2F}" type="parTrans" cxnId="{9C623F7D-403A-4CFC-8438-D910E92F9861}">
      <dgm:prSet/>
      <dgm:spPr/>
      <dgm:t>
        <a:bodyPr/>
        <a:lstStyle/>
        <a:p>
          <a:endParaRPr lang="en-US"/>
        </a:p>
      </dgm:t>
    </dgm:pt>
    <dgm:pt modelId="{A5FA60AD-B05C-48E0-9772-97860A5B73F7}" type="sibTrans" cxnId="{9C623F7D-403A-4CFC-8438-D910E92F9861}">
      <dgm:prSet/>
      <dgm:spPr/>
      <dgm:t>
        <a:bodyPr/>
        <a:lstStyle/>
        <a:p>
          <a:endParaRPr lang="en-US"/>
        </a:p>
      </dgm:t>
    </dgm:pt>
    <dgm:pt modelId="{60320B82-F939-485D-9C7E-9100FBFF0382}">
      <dgm:prSet/>
      <dgm:spPr/>
      <dgm:t>
        <a:bodyPr/>
        <a:lstStyle/>
        <a:p>
          <a:r>
            <a:rPr lang="en-US"/>
            <a:t>May provide recommended determinations as to policy violations; </a:t>
          </a:r>
        </a:p>
      </dgm:t>
    </dgm:pt>
    <dgm:pt modelId="{31C1EB9D-4108-4B17-BC27-DBC57C9954E0}" type="parTrans" cxnId="{BEA546A2-B43C-496D-8CD1-86B91F5D0231}">
      <dgm:prSet/>
      <dgm:spPr/>
      <dgm:t>
        <a:bodyPr/>
        <a:lstStyle/>
        <a:p>
          <a:endParaRPr lang="en-US"/>
        </a:p>
      </dgm:t>
    </dgm:pt>
    <dgm:pt modelId="{2ADB129F-0D15-40E0-815A-032A4A569D0B}" type="sibTrans" cxnId="{BEA546A2-B43C-496D-8CD1-86B91F5D0231}">
      <dgm:prSet/>
      <dgm:spPr/>
      <dgm:t>
        <a:bodyPr/>
        <a:lstStyle/>
        <a:p>
          <a:endParaRPr lang="en-US"/>
        </a:p>
      </dgm:t>
    </dgm:pt>
    <dgm:pt modelId="{AA4C97D2-BD48-4EF6-BC15-2352287B89A2}">
      <dgm:prSet/>
      <dgm:spPr/>
      <dgm:t>
        <a:bodyPr/>
        <a:lstStyle/>
        <a:p>
          <a:r>
            <a:rPr lang="en-US"/>
            <a:t>May provide information regarding previous similar policy violations; </a:t>
          </a:r>
        </a:p>
      </dgm:t>
    </dgm:pt>
    <dgm:pt modelId="{3589A0AD-7090-4475-819D-613240AE504A}" type="parTrans" cxnId="{92C63BCD-A526-4829-A9BB-CB28AEDD274A}">
      <dgm:prSet/>
      <dgm:spPr/>
      <dgm:t>
        <a:bodyPr/>
        <a:lstStyle/>
        <a:p>
          <a:endParaRPr lang="en-US"/>
        </a:p>
      </dgm:t>
    </dgm:pt>
    <dgm:pt modelId="{7A720E43-9E53-4E28-81EF-CCCEB4A4326C}" type="sibTrans" cxnId="{92C63BCD-A526-4829-A9BB-CB28AEDD274A}">
      <dgm:prSet/>
      <dgm:spPr/>
      <dgm:t>
        <a:bodyPr/>
        <a:lstStyle/>
        <a:p>
          <a:endParaRPr lang="en-US"/>
        </a:p>
      </dgm:t>
    </dgm:pt>
    <dgm:pt modelId="{5AFEF4D0-3407-417C-A936-9A59B28F788A}" type="pres">
      <dgm:prSet presAssocID="{384E5849-ABDB-45EE-ACCD-2567B2613DF6}" presName="root" presStyleCnt="0">
        <dgm:presLayoutVars>
          <dgm:dir/>
          <dgm:resizeHandles val="exact"/>
        </dgm:presLayoutVars>
      </dgm:prSet>
      <dgm:spPr/>
    </dgm:pt>
    <dgm:pt modelId="{2F641F60-905A-4416-B3CD-9A3A73E30994}" type="pres">
      <dgm:prSet presAssocID="{487270B0-784F-452A-9E54-EC4029201A0E}" presName="compNode" presStyleCnt="0"/>
      <dgm:spPr/>
    </dgm:pt>
    <dgm:pt modelId="{F21B7F0A-0557-4DBA-93AB-516FC32B5C4D}" type="pres">
      <dgm:prSet presAssocID="{487270B0-784F-452A-9E54-EC4029201A0E}" presName="bgRect" presStyleLbl="bgShp" presStyleIdx="0" presStyleCnt="3"/>
      <dgm:spPr/>
    </dgm:pt>
    <dgm:pt modelId="{07EEEAC3-912A-4377-A622-BDE51455381D}" type="pres">
      <dgm:prSet presAssocID="{487270B0-784F-452A-9E54-EC4029201A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BB58FDD3-44DC-4E59-B819-9680B6CB5D39}" type="pres">
      <dgm:prSet presAssocID="{487270B0-784F-452A-9E54-EC4029201A0E}" presName="spaceRect" presStyleCnt="0"/>
      <dgm:spPr/>
    </dgm:pt>
    <dgm:pt modelId="{573DCA46-119A-45B3-B39A-31A77E010DC0}" type="pres">
      <dgm:prSet presAssocID="{487270B0-784F-452A-9E54-EC4029201A0E}" presName="parTx" presStyleLbl="revTx" presStyleIdx="0" presStyleCnt="3">
        <dgm:presLayoutVars>
          <dgm:chMax val="0"/>
          <dgm:chPref val="0"/>
        </dgm:presLayoutVars>
      </dgm:prSet>
      <dgm:spPr/>
    </dgm:pt>
    <dgm:pt modelId="{A6243228-AE00-4850-BA0A-1527D279FC3F}" type="pres">
      <dgm:prSet presAssocID="{A5FA60AD-B05C-48E0-9772-97860A5B73F7}" presName="sibTrans" presStyleCnt="0"/>
      <dgm:spPr/>
    </dgm:pt>
    <dgm:pt modelId="{221F9BB3-5C7D-483E-840A-7A05BE01955B}" type="pres">
      <dgm:prSet presAssocID="{60320B82-F939-485D-9C7E-9100FBFF0382}" presName="compNode" presStyleCnt="0"/>
      <dgm:spPr/>
    </dgm:pt>
    <dgm:pt modelId="{2212F294-026C-4B5A-9B45-AB79EDE264E3}" type="pres">
      <dgm:prSet presAssocID="{60320B82-F939-485D-9C7E-9100FBFF0382}" presName="bgRect" presStyleLbl="bgShp" presStyleIdx="1" presStyleCnt="3"/>
      <dgm:spPr/>
    </dgm:pt>
    <dgm:pt modelId="{3BCF4E3F-48AE-4163-BC41-D334DA8A1E67}" type="pres">
      <dgm:prSet presAssocID="{60320B82-F939-485D-9C7E-9100FBFF03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765F0BA-708B-4457-88C0-434D51CF3DDC}" type="pres">
      <dgm:prSet presAssocID="{60320B82-F939-485D-9C7E-9100FBFF0382}" presName="spaceRect" presStyleCnt="0"/>
      <dgm:spPr/>
    </dgm:pt>
    <dgm:pt modelId="{07057C64-273E-47EA-A0C2-7774BF6C95D9}" type="pres">
      <dgm:prSet presAssocID="{60320B82-F939-485D-9C7E-9100FBFF0382}" presName="parTx" presStyleLbl="revTx" presStyleIdx="1" presStyleCnt="3">
        <dgm:presLayoutVars>
          <dgm:chMax val="0"/>
          <dgm:chPref val="0"/>
        </dgm:presLayoutVars>
      </dgm:prSet>
      <dgm:spPr/>
    </dgm:pt>
    <dgm:pt modelId="{29932B7D-6E34-4777-AD3D-3202FD5F9AA0}" type="pres">
      <dgm:prSet presAssocID="{2ADB129F-0D15-40E0-815A-032A4A569D0B}" presName="sibTrans" presStyleCnt="0"/>
      <dgm:spPr/>
    </dgm:pt>
    <dgm:pt modelId="{7788597F-AE1F-4816-B585-AE1810A6B351}" type="pres">
      <dgm:prSet presAssocID="{AA4C97D2-BD48-4EF6-BC15-2352287B89A2}" presName="compNode" presStyleCnt="0"/>
      <dgm:spPr/>
    </dgm:pt>
    <dgm:pt modelId="{E80A2C0B-EC96-46D5-9198-61D00BA23846}" type="pres">
      <dgm:prSet presAssocID="{AA4C97D2-BD48-4EF6-BC15-2352287B89A2}" presName="bgRect" presStyleLbl="bgShp" presStyleIdx="2" presStyleCnt="3"/>
      <dgm:spPr/>
    </dgm:pt>
    <dgm:pt modelId="{20D4D98B-947A-43D2-AF5C-86BEC79219E5}" type="pres">
      <dgm:prSet presAssocID="{AA4C97D2-BD48-4EF6-BC15-2352287B89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DFEA7793-FB73-4880-9707-7553ACA1535A}" type="pres">
      <dgm:prSet presAssocID="{AA4C97D2-BD48-4EF6-BC15-2352287B89A2}" presName="spaceRect" presStyleCnt="0"/>
      <dgm:spPr/>
    </dgm:pt>
    <dgm:pt modelId="{E669AAF4-21D9-489F-8AE3-CAE10E1BF439}" type="pres">
      <dgm:prSet presAssocID="{AA4C97D2-BD48-4EF6-BC15-2352287B89A2}" presName="parTx" presStyleLbl="revTx" presStyleIdx="2" presStyleCnt="3">
        <dgm:presLayoutVars>
          <dgm:chMax val="0"/>
          <dgm:chPref val="0"/>
        </dgm:presLayoutVars>
      </dgm:prSet>
      <dgm:spPr/>
    </dgm:pt>
  </dgm:ptLst>
  <dgm:cxnLst>
    <dgm:cxn modelId="{6AD31B00-D2D5-495E-9615-5C18ED9C80A0}" type="presOf" srcId="{384E5849-ABDB-45EE-ACCD-2567B2613DF6}" destId="{5AFEF4D0-3407-417C-A936-9A59B28F788A}" srcOrd="0" destOrd="0" presId="urn:microsoft.com/office/officeart/2018/2/layout/IconVerticalSolidList"/>
    <dgm:cxn modelId="{F1579B31-21B0-4C49-B38E-94756B3A0CD3}" type="presOf" srcId="{AA4C97D2-BD48-4EF6-BC15-2352287B89A2}" destId="{E669AAF4-21D9-489F-8AE3-CAE10E1BF439}" srcOrd="0" destOrd="0" presId="urn:microsoft.com/office/officeart/2018/2/layout/IconVerticalSolidList"/>
    <dgm:cxn modelId="{9C623F7D-403A-4CFC-8438-D910E92F9861}" srcId="{384E5849-ABDB-45EE-ACCD-2567B2613DF6}" destId="{487270B0-784F-452A-9E54-EC4029201A0E}" srcOrd="0" destOrd="0" parTransId="{009E58A9-BB5F-4552-9384-7B95461FCA2F}" sibTransId="{A5FA60AD-B05C-48E0-9772-97860A5B73F7}"/>
    <dgm:cxn modelId="{BEA546A2-B43C-496D-8CD1-86B91F5D0231}" srcId="{384E5849-ABDB-45EE-ACCD-2567B2613DF6}" destId="{60320B82-F939-485D-9C7E-9100FBFF0382}" srcOrd="1" destOrd="0" parTransId="{31C1EB9D-4108-4B17-BC27-DBC57C9954E0}" sibTransId="{2ADB129F-0D15-40E0-815A-032A4A569D0B}"/>
    <dgm:cxn modelId="{92C63BCD-A526-4829-A9BB-CB28AEDD274A}" srcId="{384E5849-ABDB-45EE-ACCD-2567B2613DF6}" destId="{AA4C97D2-BD48-4EF6-BC15-2352287B89A2}" srcOrd="2" destOrd="0" parTransId="{3589A0AD-7090-4475-819D-613240AE504A}" sibTransId="{7A720E43-9E53-4E28-81EF-CCCEB4A4326C}"/>
    <dgm:cxn modelId="{9B053CCF-9688-4AF4-AE1C-A9F74F996BBD}" type="presOf" srcId="{60320B82-F939-485D-9C7E-9100FBFF0382}" destId="{07057C64-273E-47EA-A0C2-7774BF6C95D9}" srcOrd="0" destOrd="0" presId="urn:microsoft.com/office/officeart/2018/2/layout/IconVerticalSolidList"/>
    <dgm:cxn modelId="{D04228EF-2E80-4BFC-B5C6-573E1328E376}" type="presOf" srcId="{487270B0-784F-452A-9E54-EC4029201A0E}" destId="{573DCA46-119A-45B3-B39A-31A77E010DC0}" srcOrd="0" destOrd="0" presId="urn:microsoft.com/office/officeart/2018/2/layout/IconVerticalSolidList"/>
    <dgm:cxn modelId="{8B1B453D-3C5E-44CA-9DDE-F017FC90C508}" type="presParOf" srcId="{5AFEF4D0-3407-417C-A936-9A59B28F788A}" destId="{2F641F60-905A-4416-B3CD-9A3A73E30994}" srcOrd="0" destOrd="0" presId="urn:microsoft.com/office/officeart/2018/2/layout/IconVerticalSolidList"/>
    <dgm:cxn modelId="{574BF7AE-8835-40E2-BAF3-F46233083E54}" type="presParOf" srcId="{2F641F60-905A-4416-B3CD-9A3A73E30994}" destId="{F21B7F0A-0557-4DBA-93AB-516FC32B5C4D}" srcOrd="0" destOrd="0" presId="urn:microsoft.com/office/officeart/2018/2/layout/IconVerticalSolidList"/>
    <dgm:cxn modelId="{F3C243C5-73E7-4974-B0FC-5992B68C785D}" type="presParOf" srcId="{2F641F60-905A-4416-B3CD-9A3A73E30994}" destId="{07EEEAC3-912A-4377-A622-BDE51455381D}" srcOrd="1" destOrd="0" presId="urn:microsoft.com/office/officeart/2018/2/layout/IconVerticalSolidList"/>
    <dgm:cxn modelId="{708D0A1D-4C59-49F4-909F-915E30876509}" type="presParOf" srcId="{2F641F60-905A-4416-B3CD-9A3A73E30994}" destId="{BB58FDD3-44DC-4E59-B819-9680B6CB5D39}" srcOrd="2" destOrd="0" presId="urn:microsoft.com/office/officeart/2018/2/layout/IconVerticalSolidList"/>
    <dgm:cxn modelId="{CB53D016-B975-4AB8-9385-64DE3760C383}" type="presParOf" srcId="{2F641F60-905A-4416-B3CD-9A3A73E30994}" destId="{573DCA46-119A-45B3-B39A-31A77E010DC0}" srcOrd="3" destOrd="0" presId="urn:microsoft.com/office/officeart/2018/2/layout/IconVerticalSolidList"/>
    <dgm:cxn modelId="{E217B78C-C78B-4CAF-9489-978281D34F52}" type="presParOf" srcId="{5AFEF4D0-3407-417C-A936-9A59B28F788A}" destId="{A6243228-AE00-4850-BA0A-1527D279FC3F}" srcOrd="1" destOrd="0" presId="urn:microsoft.com/office/officeart/2018/2/layout/IconVerticalSolidList"/>
    <dgm:cxn modelId="{66F227A0-0558-4DCB-AC8E-2BA6FE796E34}" type="presParOf" srcId="{5AFEF4D0-3407-417C-A936-9A59B28F788A}" destId="{221F9BB3-5C7D-483E-840A-7A05BE01955B}" srcOrd="2" destOrd="0" presId="urn:microsoft.com/office/officeart/2018/2/layout/IconVerticalSolidList"/>
    <dgm:cxn modelId="{09C49B4B-BB21-4E6A-BD80-0B336FA59662}" type="presParOf" srcId="{221F9BB3-5C7D-483E-840A-7A05BE01955B}" destId="{2212F294-026C-4B5A-9B45-AB79EDE264E3}" srcOrd="0" destOrd="0" presId="urn:microsoft.com/office/officeart/2018/2/layout/IconVerticalSolidList"/>
    <dgm:cxn modelId="{6B00D1BE-51FA-45B4-841A-D2F2CAD4EE27}" type="presParOf" srcId="{221F9BB3-5C7D-483E-840A-7A05BE01955B}" destId="{3BCF4E3F-48AE-4163-BC41-D334DA8A1E67}" srcOrd="1" destOrd="0" presId="urn:microsoft.com/office/officeart/2018/2/layout/IconVerticalSolidList"/>
    <dgm:cxn modelId="{FEE152C0-1A23-4EFE-BBBE-A85F2E9C5FAB}" type="presParOf" srcId="{221F9BB3-5C7D-483E-840A-7A05BE01955B}" destId="{D765F0BA-708B-4457-88C0-434D51CF3DDC}" srcOrd="2" destOrd="0" presId="urn:microsoft.com/office/officeart/2018/2/layout/IconVerticalSolidList"/>
    <dgm:cxn modelId="{58C5DBB9-36C9-4F6C-B969-E9379BEAD9A2}" type="presParOf" srcId="{221F9BB3-5C7D-483E-840A-7A05BE01955B}" destId="{07057C64-273E-47EA-A0C2-7774BF6C95D9}" srcOrd="3" destOrd="0" presId="urn:microsoft.com/office/officeart/2018/2/layout/IconVerticalSolidList"/>
    <dgm:cxn modelId="{69A45B79-2FC8-4103-A3F2-DE2B1A4AF07A}" type="presParOf" srcId="{5AFEF4D0-3407-417C-A936-9A59B28F788A}" destId="{29932B7D-6E34-4777-AD3D-3202FD5F9AA0}" srcOrd="3" destOrd="0" presId="urn:microsoft.com/office/officeart/2018/2/layout/IconVerticalSolidList"/>
    <dgm:cxn modelId="{7AC986E4-28F3-425D-9FFC-E953043490A3}" type="presParOf" srcId="{5AFEF4D0-3407-417C-A936-9A59B28F788A}" destId="{7788597F-AE1F-4816-B585-AE1810A6B351}" srcOrd="4" destOrd="0" presId="urn:microsoft.com/office/officeart/2018/2/layout/IconVerticalSolidList"/>
    <dgm:cxn modelId="{21EB52AA-9D69-406B-AA83-3EFF1FF4ADBE}" type="presParOf" srcId="{7788597F-AE1F-4816-B585-AE1810A6B351}" destId="{E80A2C0B-EC96-46D5-9198-61D00BA23846}" srcOrd="0" destOrd="0" presId="urn:microsoft.com/office/officeart/2018/2/layout/IconVerticalSolidList"/>
    <dgm:cxn modelId="{98D19912-79A2-40FC-B8F6-3A4C2661D1D9}" type="presParOf" srcId="{7788597F-AE1F-4816-B585-AE1810A6B351}" destId="{20D4D98B-947A-43D2-AF5C-86BEC79219E5}" srcOrd="1" destOrd="0" presId="urn:microsoft.com/office/officeart/2018/2/layout/IconVerticalSolidList"/>
    <dgm:cxn modelId="{F598F06C-E479-4299-8C11-D3A938C56C9B}" type="presParOf" srcId="{7788597F-AE1F-4816-B585-AE1810A6B351}" destId="{DFEA7793-FB73-4880-9707-7553ACA1535A}" srcOrd="2" destOrd="0" presId="urn:microsoft.com/office/officeart/2018/2/layout/IconVerticalSolidList"/>
    <dgm:cxn modelId="{A71CCA42-FE5E-425F-81C0-F570E65F9D9C}" type="presParOf" srcId="{7788597F-AE1F-4816-B585-AE1810A6B351}" destId="{E669AAF4-21D9-489F-8AE3-CAE10E1BF43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91872-A142-49D8-A725-C1464A19FB8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AA9D45-E181-415F-891F-A819596B0D6D}">
      <dgm:prSet/>
      <dgm:spPr/>
      <dgm:t>
        <a:bodyPr/>
        <a:lstStyle/>
        <a:p>
          <a:r>
            <a:rPr lang="en-US"/>
            <a:t>Have a Plan!</a:t>
          </a:r>
        </a:p>
      </dgm:t>
    </dgm:pt>
    <dgm:pt modelId="{7D275F54-A9F0-4E23-B357-731877270F0C}" type="parTrans" cxnId="{9C47721C-BA71-4725-A0DF-08EA863F6AA3}">
      <dgm:prSet/>
      <dgm:spPr/>
      <dgm:t>
        <a:bodyPr/>
        <a:lstStyle/>
        <a:p>
          <a:endParaRPr lang="en-US"/>
        </a:p>
      </dgm:t>
    </dgm:pt>
    <dgm:pt modelId="{C7E51854-B30F-4257-BF44-379F4B3B5B88}" type="sibTrans" cxnId="{9C47721C-BA71-4725-A0DF-08EA863F6AA3}">
      <dgm:prSet/>
      <dgm:spPr/>
      <dgm:t>
        <a:bodyPr/>
        <a:lstStyle/>
        <a:p>
          <a:endParaRPr lang="en-US"/>
        </a:p>
      </dgm:t>
    </dgm:pt>
    <dgm:pt modelId="{682634A5-E58B-4A7C-92D9-92911539270E}">
      <dgm:prSet/>
      <dgm:spPr/>
      <dgm:t>
        <a:bodyPr/>
        <a:lstStyle/>
        <a:p>
          <a:r>
            <a:rPr lang="en-US"/>
            <a:t>Follow the Plan!</a:t>
          </a:r>
        </a:p>
      </dgm:t>
    </dgm:pt>
    <dgm:pt modelId="{14611E8E-3FE2-4AE3-BFCE-643E50AB0A87}" type="parTrans" cxnId="{BF80FD96-0A91-4138-933C-E54E541010B4}">
      <dgm:prSet/>
      <dgm:spPr/>
      <dgm:t>
        <a:bodyPr/>
        <a:lstStyle/>
        <a:p>
          <a:endParaRPr lang="en-US"/>
        </a:p>
      </dgm:t>
    </dgm:pt>
    <dgm:pt modelId="{4577DE48-63B0-4F83-BA9E-7394CC38128E}" type="sibTrans" cxnId="{BF80FD96-0A91-4138-933C-E54E541010B4}">
      <dgm:prSet/>
      <dgm:spPr/>
      <dgm:t>
        <a:bodyPr/>
        <a:lstStyle/>
        <a:p>
          <a:endParaRPr lang="en-US"/>
        </a:p>
      </dgm:t>
    </dgm:pt>
    <dgm:pt modelId="{F52A4875-5E8D-42D4-8C9C-B7EE6E9E1DDA}">
      <dgm:prSet/>
      <dgm:spPr/>
      <dgm:t>
        <a:bodyPr/>
        <a:lstStyle/>
        <a:p>
          <a:r>
            <a:rPr lang="en-US"/>
            <a:t>Accept the Results!</a:t>
          </a:r>
        </a:p>
      </dgm:t>
    </dgm:pt>
    <dgm:pt modelId="{AC4AAF55-2E50-47E7-BBE8-91D7E8906DE7}" type="parTrans" cxnId="{3F35D05F-8EBE-4A58-B342-68CC2E397C35}">
      <dgm:prSet/>
      <dgm:spPr/>
      <dgm:t>
        <a:bodyPr/>
        <a:lstStyle/>
        <a:p>
          <a:endParaRPr lang="en-US"/>
        </a:p>
      </dgm:t>
    </dgm:pt>
    <dgm:pt modelId="{9F727464-07AF-4E12-BD86-1AE178767AA2}" type="sibTrans" cxnId="{3F35D05F-8EBE-4A58-B342-68CC2E397C35}">
      <dgm:prSet/>
      <dgm:spPr/>
      <dgm:t>
        <a:bodyPr/>
        <a:lstStyle/>
        <a:p>
          <a:endParaRPr lang="en-US"/>
        </a:p>
      </dgm:t>
    </dgm:pt>
    <dgm:pt modelId="{05D866D2-0564-4177-B68F-E496A2B47450}" type="pres">
      <dgm:prSet presAssocID="{07D91872-A142-49D8-A725-C1464A19FB84}" presName="root" presStyleCnt="0">
        <dgm:presLayoutVars>
          <dgm:dir/>
          <dgm:resizeHandles val="exact"/>
        </dgm:presLayoutVars>
      </dgm:prSet>
      <dgm:spPr/>
    </dgm:pt>
    <dgm:pt modelId="{E739B081-C866-483A-9B08-DCD120B83222}" type="pres">
      <dgm:prSet presAssocID="{B1AA9D45-E181-415F-891F-A819596B0D6D}" presName="compNode" presStyleCnt="0"/>
      <dgm:spPr/>
    </dgm:pt>
    <dgm:pt modelId="{79438D43-623C-4F69-B62A-9D35F9674283}" type="pres">
      <dgm:prSet presAssocID="{B1AA9D45-E181-415F-891F-A819596B0D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st"/>
        </a:ext>
      </dgm:extLst>
    </dgm:pt>
    <dgm:pt modelId="{843CABCD-3327-4EB6-99AE-752DE4BA3480}" type="pres">
      <dgm:prSet presAssocID="{B1AA9D45-E181-415F-891F-A819596B0D6D}" presName="spaceRect" presStyleCnt="0"/>
      <dgm:spPr/>
    </dgm:pt>
    <dgm:pt modelId="{EFD83FBA-A2C9-4FEB-885F-73DC55596A7C}" type="pres">
      <dgm:prSet presAssocID="{B1AA9D45-E181-415F-891F-A819596B0D6D}" presName="textRect" presStyleLbl="revTx" presStyleIdx="0" presStyleCnt="3">
        <dgm:presLayoutVars>
          <dgm:chMax val="1"/>
          <dgm:chPref val="1"/>
        </dgm:presLayoutVars>
      </dgm:prSet>
      <dgm:spPr/>
    </dgm:pt>
    <dgm:pt modelId="{450DA095-466F-40BC-9305-FBAC7B56DAE4}" type="pres">
      <dgm:prSet presAssocID="{C7E51854-B30F-4257-BF44-379F4B3B5B88}" presName="sibTrans" presStyleCnt="0"/>
      <dgm:spPr/>
    </dgm:pt>
    <dgm:pt modelId="{E87172FD-5FEA-4332-9B4F-6D08C3A1424C}" type="pres">
      <dgm:prSet presAssocID="{682634A5-E58B-4A7C-92D9-92911539270E}" presName="compNode" presStyleCnt="0"/>
      <dgm:spPr/>
    </dgm:pt>
    <dgm:pt modelId="{6F9C19A3-7DC1-496D-8A30-679D56981225}" type="pres">
      <dgm:prSet presAssocID="{682634A5-E58B-4A7C-92D9-9291153927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a:ext>
      </dgm:extLst>
    </dgm:pt>
    <dgm:pt modelId="{91CB2728-785F-4E86-84AD-40331307373D}" type="pres">
      <dgm:prSet presAssocID="{682634A5-E58B-4A7C-92D9-92911539270E}" presName="spaceRect" presStyleCnt="0"/>
      <dgm:spPr/>
    </dgm:pt>
    <dgm:pt modelId="{71C1FD29-B127-4492-9429-6F1A6521A0B9}" type="pres">
      <dgm:prSet presAssocID="{682634A5-E58B-4A7C-92D9-92911539270E}" presName="textRect" presStyleLbl="revTx" presStyleIdx="1" presStyleCnt="3">
        <dgm:presLayoutVars>
          <dgm:chMax val="1"/>
          <dgm:chPref val="1"/>
        </dgm:presLayoutVars>
      </dgm:prSet>
      <dgm:spPr/>
    </dgm:pt>
    <dgm:pt modelId="{AE2BF9BD-FEEA-4F44-A6A8-396ED449E50C}" type="pres">
      <dgm:prSet presAssocID="{4577DE48-63B0-4F83-BA9E-7394CC38128E}" presName="sibTrans" presStyleCnt="0"/>
      <dgm:spPr/>
    </dgm:pt>
    <dgm:pt modelId="{5A894896-3D91-4643-8196-766AFEC98A74}" type="pres">
      <dgm:prSet presAssocID="{F52A4875-5E8D-42D4-8C9C-B7EE6E9E1DDA}" presName="compNode" presStyleCnt="0"/>
      <dgm:spPr/>
    </dgm:pt>
    <dgm:pt modelId="{3EA54B66-3161-45D6-99D1-0836052C1A0D}" type="pres">
      <dgm:prSet presAssocID="{F52A4875-5E8D-42D4-8C9C-B7EE6E9E1D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4BE898C4-2B3F-4319-93F6-47579A2679F1}" type="pres">
      <dgm:prSet presAssocID="{F52A4875-5E8D-42D4-8C9C-B7EE6E9E1DDA}" presName="spaceRect" presStyleCnt="0"/>
      <dgm:spPr/>
    </dgm:pt>
    <dgm:pt modelId="{4A9E914E-622C-4C66-AFFC-67C3AECD067D}" type="pres">
      <dgm:prSet presAssocID="{F52A4875-5E8D-42D4-8C9C-B7EE6E9E1DDA}" presName="textRect" presStyleLbl="revTx" presStyleIdx="2" presStyleCnt="3">
        <dgm:presLayoutVars>
          <dgm:chMax val="1"/>
          <dgm:chPref val="1"/>
        </dgm:presLayoutVars>
      </dgm:prSet>
      <dgm:spPr/>
    </dgm:pt>
  </dgm:ptLst>
  <dgm:cxnLst>
    <dgm:cxn modelId="{9C47721C-BA71-4725-A0DF-08EA863F6AA3}" srcId="{07D91872-A142-49D8-A725-C1464A19FB84}" destId="{B1AA9D45-E181-415F-891F-A819596B0D6D}" srcOrd="0" destOrd="0" parTransId="{7D275F54-A9F0-4E23-B357-731877270F0C}" sibTransId="{C7E51854-B30F-4257-BF44-379F4B3B5B88}"/>
    <dgm:cxn modelId="{7320D43B-DCCC-4A0A-9A3D-8F29B34BB686}" type="presOf" srcId="{682634A5-E58B-4A7C-92D9-92911539270E}" destId="{71C1FD29-B127-4492-9429-6F1A6521A0B9}" srcOrd="0" destOrd="0" presId="urn:microsoft.com/office/officeart/2018/2/layout/IconLabelList"/>
    <dgm:cxn modelId="{5365425B-6A68-43C9-A820-4F4FC458D73F}" type="presOf" srcId="{07D91872-A142-49D8-A725-C1464A19FB84}" destId="{05D866D2-0564-4177-B68F-E496A2B47450}" srcOrd="0" destOrd="0" presId="urn:microsoft.com/office/officeart/2018/2/layout/IconLabelList"/>
    <dgm:cxn modelId="{3F35D05F-8EBE-4A58-B342-68CC2E397C35}" srcId="{07D91872-A142-49D8-A725-C1464A19FB84}" destId="{F52A4875-5E8D-42D4-8C9C-B7EE6E9E1DDA}" srcOrd="2" destOrd="0" parTransId="{AC4AAF55-2E50-47E7-BBE8-91D7E8906DE7}" sibTransId="{9F727464-07AF-4E12-BD86-1AE178767AA2}"/>
    <dgm:cxn modelId="{BF80FD96-0A91-4138-933C-E54E541010B4}" srcId="{07D91872-A142-49D8-A725-C1464A19FB84}" destId="{682634A5-E58B-4A7C-92D9-92911539270E}" srcOrd="1" destOrd="0" parTransId="{14611E8E-3FE2-4AE3-BFCE-643E50AB0A87}" sibTransId="{4577DE48-63B0-4F83-BA9E-7394CC38128E}"/>
    <dgm:cxn modelId="{FE6350C2-6E72-48A0-995C-6F626D555062}" type="presOf" srcId="{F52A4875-5E8D-42D4-8C9C-B7EE6E9E1DDA}" destId="{4A9E914E-622C-4C66-AFFC-67C3AECD067D}" srcOrd="0" destOrd="0" presId="urn:microsoft.com/office/officeart/2018/2/layout/IconLabelList"/>
    <dgm:cxn modelId="{5C5EA8C6-2E32-46C5-93CB-912213B0D485}" type="presOf" srcId="{B1AA9D45-E181-415F-891F-A819596B0D6D}" destId="{EFD83FBA-A2C9-4FEB-885F-73DC55596A7C}" srcOrd="0" destOrd="0" presId="urn:microsoft.com/office/officeart/2018/2/layout/IconLabelList"/>
    <dgm:cxn modelId="{33995AFD-6471-4B1A-9CFC-619509B166A2}" type="presParOf" srcId="{05D866D2-0564-4177-B68F-E496A2B47450}" destId="{E739B081-C866-483A-9B08-DCD120B83222}" srcOrd="0" destOrd="0" presId="urn:microsoft.com/office/officeart/2018/2/layout/IconLabelList"/>
    <dgm:cxn modelId="{42819EB6-B268-48BD-A9B1-87F9C5944A2C}" type="presParOf" srcId="{E739B081-C866-483A-9B08-DCD120B83222}" destId="{79438D43-623C-4F69-B62A-9D35F9674283}" srcOrd="0" destOrd="0" presId="urn:microsoft.com/office/officeart/2018/2/layout/IconLabelList"/>
    <dgm:cxn modelId="{02C0CD1D-8058-499A-9093-2C79E7FC74C1}" type="presParOf" srcId="{E739B081-C866-483A-9B08-DCD120B83222}" destId="{843CABCD-3327-4EB6-99AE-752DE4BA3480}" srcOrd="1" destOrd="0" presId="urn:microsoft.com/office/officeart/2018/2/layout/IconLabelList"/>
    <dgm:cxn modelId="{F57FA8A1-EA5B-4EE5-82E7-9A079686A386}" type="presParOf" srcId="{E739B081-C866-483A-9B08-DCD120B83222}" destId="{EFD83FBA-A2C9-4FEB-885F-73DC55596A7C}" srcOrd="2" destOrd="0" presId="urn:microsoft.com/office/officeart/2018/2/layout/IconLabelList"/>
    <dgm:cxn modelId="{ADC85BDE-FD2A-4A65-ABBF-951AE9E8A1D5}" type="presParOf" srcId="{05D866D2-0564-4177-B68F-E496A2B47450}" destId="{450DA095-466F-40BC-9305-FBAC7B56DAE4}" srcOrd="1" destOrd="0" presId="urn:microsoft.com/office/officeart/2018/2/layout/IconLabelList"/>
    <dgm:cxn modelId="{4BAD7DBC-7C1C-4248-854E-E9587E3E5534}" type="presParOf" srcId="{05D866D2-0564-4177-B68F-E496A2B47450}" destId="{E87172FD-5FEA-4332-9B4F-6D08C3A1424C}" srcOrd="2" destOrd="0" presId="urn:microsoft.com/office/officeart/2018/2/layout/IconLabelList"/>
    <dgm:cxn modelId="{DE104348-8A06-488F-9BD8-8AFCD56B05B1}" type="presParOf" srcId="{E87172FD-5FEA-4332-9B4F-6D08C3A1424C}" destId="{6F9C19A3-7DC1-496D-8A30-679D56981225}" srcOrd="0" destOrd="0" presId="urn:microsoft.com/office/officeart/2018/2/layout/IconLabelList"/>
    <dgm:cxn modelId="{7D623751-A8DD-47F4-BA38-B9E2AD055535}" type="presParOf" srcId="{E87172FD-5FEA-4332-9B4F-6D08C3A1424C}" destId="{91CB2728-785F-4E86-84AD-40331307373D}" srcOrd="1" destOrd="0" presId="urn:microsoft.com/office/officeart/2018/2/layout/IconLabelList"/>
    <dgm:cxn modelId="{742A6092-47A4-4439-8A18-EB00AB5A5997}" type="presParOf" srcId="{E87172FD-5FEA-4332-9B4F-6D08C3A1424C}" destId="{71C1FD29-B127-4492-9429-6F1A6521A0B9}" srcOrd="2" destOrd="0" presId="urn:microsoft.com/office/officeart/2018/2/layout/IconLabelList"/>
    <dgm:cxn modelId="{8BF4D2E4-976C-4B67-AA11-1EE5E9D0055A}" type="presParOf" srcId="{05D866D2-0564-4177-B68F-E496A2B47450}" destId="{AE2BF9BD-FEEA-4F44-A6A8-396ED449E50C}" srcOrd="3" destOrd="0" presId="urn:microsoft.com/office/officeart/2018/2/layout/IconLabelList"/>
    <dgm:cxn modelId="{A9D7A9F7-D3C6-47D5-8807-5E592CC566F0}" type="presParOf" srcId="{05D866D2-0564-4177-B68F-E496A2B47450}" destId="{5A894896-3D91-4643-8196-766AFEC98A74}" srcOrd="4" destOrd="0" presId="urn:microsoft.com/office/officeart/2018/2/layout/IconLabelList"/>
    <dgm:cxn modelId="{108A61C7-2D64-44BD-81BC-7AE7FB63A4BF}" type="presParOf" srcId="{5A894896-3D91-4643-8196-766AFEC98A74}" destId="{3EA54B66-3161-45D6-99D1-0836052C1A0D}" srcOrd="0" destOrd="0" presId="urn:microsoft.com/office/officeart/2018/2/layout/IconLabelList"/>
    <dgm:cxn modelId="{7E04E1E2-ED31-4A6E-80A6-1ACE9687F18A}" type="presParOf" srcId="{5A894896-3D91-4643-8196-766AFEC98A74}" destId="{4BE898C4-2B3F-4319-93F6-47579A2679F1}" srcOrd="1" destOrd="0" presId="urn:microsoft.com/office/officeart/2018/2/layout/IconLabelList"/>
    <dgm:cxn modelId="{DFF51ED1-FC10-444F-9A62-73207601374F}" type="presParOf" srcId="{5A894896-3D91-4643-8196-766AFEC98A74}" destId="{4A9E914E-622C-4C66-AFFC-67C3AECD067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87532-DE67-4BCC-ABE8-E6D8B557B5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5F3CCD4-458D-4013-A657-C7914FA3E507}">
      <dgm:prSet/>
      <dgm:spPr/>
      <dgm:t>
        <a:bodyPr/>
        <a:lstStyle/>
        <a:p>
          <a:r>
            <a:rPr lang="en-US"/>
            <a:t>Complaints can be received via:</a:t>
          </a:r>
        </a:p>
      </dgm:t>
    </dgm:pt>
    <dgm:pt modelId="{891227F7-179E-469F-B41D-48593FABFB6D}" type="parTrans" cxnId="{7BD5E189-607B-447A-ABF9-A5402F0107D3}">
      <dgm:prSet/>
      <dgm:spPr/>
      <dgm:t>
        <a:bodyPr/>
        <a:lstStyle/>
        <a:p>
          <a:endParaRPr lang="en-US"/>
        </a:p>
      </dgm:t>
    </dgm:pt>
    <dgm:pt modelId="{41E474B5-3ED3-4499-958A-1FF058754D46}" type="sibTrans" cxnId="{7BD5E189-607B-447A-ABF9-A5402F0107D3}">
      <dgm:prSet/>
      <dgm:spPr/>
      <dgm:t>
        <a:bodyPr/>
        <a:lstStyle/>
        <a:p>
          <a:endParaRPr lang="en-US"/>
        </a:p>
      </dgm:t>
    </dgm:pt>
    <dgm:pt modelId="{0F1DD595-1294-42A3-84D5-7CAF8A4D0E1D}">
      <dgm:prSet/>
      <dgm:spPr/>
      <dgm:t>
        <a:bodyPr/>
        <a:lstStyle/>
        <a:p>
          <a:r>
            <a:rPr lang="en-US" dirty="0"/>
            <a:t>Anonymous reporting lines</a:t>
          </a:r>
        </a:p>
      </dgm:t>
    </dgm:pt>
    <dgm:pt modelId="{D41BEDAD-6542-4033-95CE-945BDE0293C4}" type="parTrans" cxnId="{5636788C-E14C-440F-85EA-36D58F048E20}">
      <dgm:prSet/>
      <dgm:spPr/>
      <dgm:t>
        <a:bodyPr/>
        <a:lstStyle/>
        <a:p>
          <a:endParaRPr lang="en-US"/>
        </a:p>
      </dgm:t>
    </dgm:pt>
    <dgm:pt modelId="{01405C35-695A-45D9-9131-92AB5E22267E}" type="sibTrans" cxnId="{5636788C-E14C-440F-85EA-36D58F048E20}">
      <dgm:prSet/>
      <dgm:spPr/>
      <dgm:t>
        <a:bodyPr/>
        <a:lstStyle/>
        <a:p>
          <a:endParaRPr lang="en-US"/>
        </a:p>
      </dgm:t>
    </dgm:pt>
    <dgm:pt modelId="{7561095C-B65F-4F34-911C-6ADAAC6B3ADC}">
      <dgm:prSet/>
      <dgm:spPr/>
      <dgm:t>
        <a:bodyPr/>
        <a:lstStyle/>
        <a:p>
          <a:r>
            <a:rPr lang="en-US" dirty="0"/>
            <a:t>Directly to HR staff, Supervisors, Managers +</a:t>
          </a:r>
        </a:p>
      </dgm:t>
    </dgm:pt>
    <dgm:pt modelId="{839DA861-97A3-4D93-87E4-9957C481A94A}" type="parTrans" cxnId="{5F819B02-D6A3-4670-9C9B-E7038930B9D9}">
      <dgm:prSet/>
      <dgm:spPr/>
      <dgm:t>
        <a:bodyPr/>
        <a:lstStyle/>
        <a:p>
          <a:endParaRPr lang="en-US"/>
        </a:p>
      </dgm:t>
    </dgm:pt>
    <dgm:pt modelId="{7843940D-E230-44A7-AB89-7220F163EC30}" type="sibTrans" cxnId="{5F819B02-D6A3-4670-9C9B-E7038930B9D9}">
      <dgm:prSet/>
      <dgm:spPr/>
      <dgm:t>
        <a:bodyPr/>
        <a:lstStyle/>
        <a:p>
          <a:endParaRPr lang="en-US"/>
        </a:p>
      </dgm:t>
    </dgm:pt>
    <dgm:pt modelId="{88AF5EEC-8CC8-456E-955F-1FF211BB5D0E}">
      <dgm:prSet/>
      <dgm:spPr/>
      <dgm:t>
        <a:bodyPr/>
        <a:lstStyle/>
        <a:p>
          <a:r>
            <a:rPr lang="en-US" dirty="0"/>
            <a:t>Employees make complaint to their supervisor/managers or to HR</a:t>
          </a:r>
        </a:p>
      </dgm:t>
    </dgm:pt>
    <dgm:pt modelId="{92C8E01D-AC28-441F-86B9-3F4A4F48BA91}" type="parTrans" cxnId="{505E0CC2-E704-4E49-ADB5-F843189E878C}">
      <dgm:prSet/>
      <dgm:spPr/>
      <dgm:t>
        <a:bodyPr/>
        <a:lstStyle/>
        <a:p>
          <a:endParaRPr lang="en-US"/>
        </a:p>
      </dgm:t>
    </dgm:pt>
    <dgm:pt modelId="{A4D5B6E2-D0F4-41A9-AE11-AFA94F319CD6}" type="sibTrans" cxnId="{505E0CC2-E704-4E49-ADB5-F843189E878C}">
      <dgm:prSet/>
      <dgm:spPr/>
      <dgm:t>
        <a:bodyPr/>
        <a:lstStyle/>
        <a:p>
          <a:endParaRPr lang="en-US"/>
        </a:p>
      </dgm:t>
    </dgm:pt>
    <dgm:pt modelId="{0B096933-B03B-4EDF-99D7-944032F4A7F4}">
      <dgm:prSet/>
      <dgm:spPr/>
      <dgm:t>
        <a:bodyPr/>
        <a:lstStyle/>
        <a:p>
          <a:r>
            <a:rPr lang="en-US"/>
            <a:t>Customer complaints</a:t>
          </a:r>
        </a:p>
      </dgm:t>
    </dgm:pt>
    <dgm:pt modelId="{93CA6658-EEB1-4AE1-A525-45E1EF4DEB84}" type="parTrans" cxnId="{435CDA57-EAB0-48E9-B598-2010A58EEE43}">
      <dgm:prSet/>
      <dgm:spPr/>
      <dgm:t>
        <a:bodyPr/>
        <a:lstStyle/>
        <a:p>
          <a:endParaRPr lang="en-US"/>
        </a:p>
      </dgm:t>
    </dgm:pt>
    <dgm:pt modelId="{DAB423D6-9638-4F2D-962F-8A8A7E373799}" type="sibTrans" cxnId="{435CDA57-EAB0-48E9-B598-2010A58EEE43}">
      <dgm:prSet/>
      <dgm:spPr/>
      <dgm:t>
        <a:bodyPr/>
        <a:lstStyle/>
        <a:p>
          <a:endParaRPr lang="en-US"/>
        </a:p>
      </dgm:t>
    </dgm:pt>
    <dgm:pt modelId="{1B812974-BC98-4E48-94E7-A55AB1EA3609}">
      <dgm:prSet/>
      <dgm:spPr/>
      <dgm:t>
        <a:bodyPr/>
        <a:lstStyle/>
        <a:p>
          <a:r>
            <a:rPr lang="en-US"/>
            <a:t>Customer experience Dept.</a:t>
          </a:r>
        </a:p>
      </dgm:t>
    </dgm:pt>
    <dgm:pt modelId="{C16CCD72-02A3-4FFA-B3F3-0A78F7AF71F1}" type="parTrans" cxnId="{0BFA8693-AFD4-41BF-AA17-98426C6E7C2D}">
      <dgm:prSet/>
      <dgm:spPr/>
      <dgm:t>
        <a:bodyPr/>
        <a:lstStyle/>
        <a:p>
          <a:endParaRPr lang="en-US"/>
        </a:p>
      </dgm:t>
    </dgm:pt>
    <dgm:pt modelId="{376A1FB7-E18D-45BF-8A86-AE5F88ED067B}" type="sibTrans" cxnId="{0BFA8693-AFD4-41BF-AA17-98426C6E7C2D}">
      <dgm:prSet/>
      <dgm:spPr/>
      <dgm:t>
        <a:bodyPr/>
        <a:lstStyle/>
        <a:p>
          <a:endParaRPr lang="en-US"/>
        </a:p>
      </dgm:t>
    </dgm:pt>
    <dgm:pt modelId="{FE715A00-062A-4F9C-873F-F5FF911DE300}">
      <dgm:prSet/>
      <dgm:spPr/>
      <dgm:t>
        <a:bodyPr/>
        <a:lstStyle/>
        <a:p>
          <a:r>
            <a:rPr lang="en-US" dirty="0"/>
            <a:t>Directly to HR </a:t>
          </a:r>
        </a:p>
      </dgm:t>
    </dgm:pt>
    <dgm:pt modelId="{721E7A1A-FAA0-4AD7-9EE0-5D38C90DE666}" type="parTrans" cxnId="{686FEF13-144C-43D9-9F49-2EFD555C6DE4}">
      <dgm:prSet/>
      <dgm:spPr/>
      <dgm:t>
        <a:bodyPr/>
        <a:lstStyle/>
        <a:p>
          <a:endParaRPr lang="en-US"/>
        </a:p>
      </dgm:t>
    </dgm:pt>
    <dgm:pt modelId="{CE28A01A-EB04-49B9-A13E-516387EE1C89}" type="sibTrans" cxnId="{686FEF13-144C-43D9-9F49-2EFD555C6DE4}">
      <dgm:prSet/>
      <dgm:spPr/>
      <dgm:t>
        <a:bodyPr/>
        <a:lstStyle/>
        <a:p>
          <a:endParaRPr lang="en-US"/>
        </a:p>
      </dgm:t>
    </dgm:pt>
    <dgm:pt modelId="{03080771-B542-4A02-83BE-AB180803D99A}">
      <dgm:prSet/>
      <dgm:spPr/>
      <dgm:t>
        <a:bodyPr/>
        <a:lstStyle/>
        <a:p>
          <a:r>
            <a:rPr lang="en-US" dirty="0"/>
            <a:t>Social Media/E-mail/Going to the News</a:t>
          </a:r>
        </a:p>
      </dgm:t>
    </dgm:pt>
    <dgm:pt modelId="{D60CCE4C-2083-4D99-BCD2-F66DCC29CEC8}" type="parTrans" cxnId="{998B1128-08C3-4B9F-9B81-F6634C2F04D2}">
      <dgm:prSet/>
      <dgm:spPr/>
      <dgm:t>
        <a:bodyPr/>
        <a:lstStyle/>
        <a:p>
          <a:endParaRPr lang="en-US"/>
        </a:p>
      </dgm:t>
    </dgm:pt>
    <dgm:pt modelId="{A863833A-6E4C-46E7-B082-93DB7073615C}" type="sibTrans" cxnId="{998B1128-08C3-4B9F-9B81-F6634C2F04D2}">
      <dgm:prSet/>
      <dgm:spPr/>
      <dgm:t>
        <a:bodyPr/>
        <a:lstStyle/>
        <a:p>
          <a:endParaRPr lang="en-US"/>
        </a:p>
      </dgm:t>
    </dgm:pt>
    <dgm:pt modelId="{673BF83D-33B7-4817-AA19-329F5AAA9F35}">
      <dgm:prSet/>
      <dgm:spPr/>
      <dgm:t>
        <a:bodyPr/>
        <a:lstStyle/>
        <a:p>
          <a:r>
            <a:rPr lang="en-US" dirty="0"/>
            <a:t>Determination of who is best placed to complete the investigation is part of the workflow and can depend on various factors</a:t>
          </a:r>
        </a:p>
      </dgm:t>
    </dgm:pt>
    <dgm:pt modelId="{6A569DEE-43A0-449B-AFAB-8EB2B6F8CC7D}" type="parTrans" cxnId="{39314440-3B74-464F-BDC0-305DC4D66C6A}">
      <dgm:prSet/>
      <dgm:spPr/>
      <dgm:t>
        <a:bodyPr/>
        <a:lstStyle/>
        <a:p>
          <a:endParaRPr lang="en-US"/>
        </a:p>
      </dgm:t>
    </dgm:pt>
    <dgm:pt modelId="{BA463D98-2A7A-4D18-8B22-28054508E1C8}" type="sibTrans" cxnId="{39314440-3B74-464F-BDC0-305DC4D66C6A}">
      <dgm:prSet/>
      <dgm:spPr/>
      <dgm:t>
        <a:bodyPr/>
        <a:lstStyle/>
        <a:p>
          <a:endParaRPr lang="en-US"/>
        </a:p>
      </dgm:t>
    </dgm:pt>
    <dgm:pt modelId="{2B3100DF-E5B5-4E3C-B67B-01ED44F2D95F}" type="pres">
      <dgm:prSet presAssocID="{F6787532-DE67-4BCC-ABE8-E6D8B557B5D5}" presName="linear" presStyleCnt="0">
        <dgm:presLayoutVars>
          <dgm:animLvl val="lvl"/>
          <dgm:resizeHandles val="exact"/>
        </dgm:presLayoutVars>
      </dgm:prSet>
      <dgm:spPr/>
    </dgm:pt>
    <dgm:pt modelId="{BDECFFBD-0050-45A1-B433-C21027E497B6}" type="pres">
      <dgm:prSet presAssocID="{15F3CCD4-458D-4013-A657-C7914FA3E507}" presName="parentText" presStyleLbl="node1" presStyleIdx="0" presStyleCnt="2">
        <dgm:presLayoutVars>
          <dgm:chMax val="0"/>
          <dgm:bulletEnabled val="1"/>
        </dgm:presLayoutVars>
      </dgm:prSet>
      <dgm:spPr/>
    </dgm:pt>
    <dgm:pt modelId="{1A77414F-0390-4F7D-B8E2-A0CF9643D819}" type="pres">
      <dgm:prSet presAssocID="{15F3CCD4-458D-4013-A657-C7914FA3E507}" presName="childText" presStyleLbl="revTx" presStyleIdx="0" presStyleCnt="1">
        <dgm:presLayoutVars>
          <dgm:bulletEnabled val="1"/>
        </dgm:presLayoutVars>
      </dgm:prSet>
      <dgm:spPr/>
    </dgm:pt>
    <dgm:pt modelId="{2DF010BC-6E48-46AD-A11B-B58A27C1471E}" type="pres">
      <dgm:prSet presAssocID="{673BF83D-33B7-4817-AA19-329F5AAA9F35}" presName="parentText" presStyleLbl="node1" presStyleIdx="1" presStyleCnt="2">
        <dgm:presLayoutVars>
          <dgm:chMax val="0"/>
          <dgm:bulletEnabled val="1"/>
        </dgm:presLayoutVars>
      </dgm:prSet>
      <dgm:spPr/>
    </dgm:pt>
  </dgm:ptLst>
  <dgm:cxnLst>
    <dgm:cxn modelId="{5F819B02-D6A3-4670-9C9B-E7038930B9D9}" srcId="{15F3CCD4-458D-4013-A657-C7914FA3E507}" destId="{7561095C-B65F-4F34-911C-6ADAAC6B3ADC}" srcOrd="1" destOrd="0" parTransId="{839DA861-97A3-4D93-87E4-9957C481A94A}" sibTransId="{7843940D-E230-44A7-AB89-7220F163EC30}"/>
    <dgm:cxn modelId="{686FEF13-144C-43D9-9F49-2EFD555C6DE4}" srcId="{0B096933-B03B-4EDF-99D7-944032F4A7F4}" destId="{FE715A00-062A-4F9C-873F-F5FF911DE300}" srcOrd="1" destOrd="0" parTransId="{721E7A1A-FAA0-4AD7-9EE0-5D38C90DE666}" sibTransId="{CE28A01A-EB04-49B9-A13E-516387EE1C89}"/>
    <dgm:cxn modelId="{B42F3F16-D120-4B92-92A2-3F9A320F9730}" type="presOf" srcId="{0B096933-B03B-4EDF-99D7-944032F4A7F4}" destId="{1A77414F-0390-4F7D-B8E2-A0CF9643D819}" srcOrd="0" destOrd="3" presId="urn:microsoft.com/office/officeart/2005/8/layout/vList2"/>
    <dgm:cxn modelId="{BD68411F-5A86-4766-9CCB-5403A9A7BA66}" type="presOf" srcId="{FE715A00-062A-4F9C-873F-F5FF911DE300}" destId="{1A77414F-0390-4F7D-B8E2-A0CF9643D819}" srcOrd="0" destOrd="5" presId="urn:microsoft.com/office/officeart/2005/8/layout/vList2"/>
    <dgm:cxn modelId="{998B1128-08C3-4B9F-9B81-F6634C2F04D2}" srcId="{0B096933-B03B-4EDF-99D7-944032F4A7F4}" destId="{03080771-B542-4A02-83BE-AB180803D99A}" srcOrd="2" destOrd="0" parTransId="{D60CCE4C-2083-4D99-BCD2-F66DCC29CEC8}" sibTransId="{A863833A-6E4C-46E7-B082-93DB7073615C}"/>
    <dgm:cxn modelId="{7CDAC538-192D-43A0-9D87-8A47248173A1}" type="presOf" srcId="{15F3CCD4-458D-4013-A657-C7914FA3E507}" destId="{BDECFFBD-0050-45A1-B433-C21027E497B6}" srcOrd="0" destOrd="0" presId="urn:microsoft.com/office/officeart/2005/8/layout/vList2"/>
    <dgm:cxn modelId="{A6A82F3A-AC83-4752-AD21-946D1ED160B4}" type="presOf" srcId="{88AF5EEC-8CC8-456E-955F-1FF211BB5D0E}" destId="{1A77414F-0390-4F7D-B8E2-A0CF9643D819}" srcOrd="0" destOrd="2" presId="urn:microsoft.com/office/officeart/2005/8/layout/vList2"/>
    <dgm:cxn modelId="{39314440-3B74-464F-BDC0-305DC4D66C6A}" srcId="{F6787532-DE67-4BCC-ABE8-E6D8B557B5D5}" destId="{673BF83D-33B7-4817-AA19-329F5AAA9F35}" srcOrd="1" destOrd="0" parTransId="{6A569DEE-43A0-449B-AFAB-8EB2B6F8CC7D}" sibTransId="{BA463D98-2A7A-4D18-8B22-28054508E1C8}"/>
    <dgm:cxn modelId="{25DEE774-7BED-436E-ACA5-3BCA1925EFCE}" type="presOf" srcId="{7561095C-B65F-4F34-911C-6ADAAC6B3ADC}" destId="{1A77414F-0390-4F7D-B8E2-A0CF9643D819}" srcOrd="0" destOrd="1" presId="urn:microsoft.com/office/officeart/2005/8/layout/vList2"/>
    <dgm:cxn modelId="{435CDA57-EAB0-48E9-B598-2010A58EEE43}" srcId="{15F3CCD4-458D-4013-A657-C7914FA3E507}" destId="{0B096933-B03B-4EDF-99D7-944032F4A7F4}" srcOrd="3" destOrd="0" parTransId="{93CA6658-EEB1-4AE1-A525-45E1EF4DEB84}" sibTransId="{DAB423D6-9638-4F2D-962F-8A8A7E373799}"/>
    <dgm:cxn modelId="{BF9CAC81-645F-45C2-A212-BB0EC3994FFF}" type="presOf" srcId="{F6787532-DE67-4BCC-ABE8-E6D8B557B5D5}" destId="{2B3100DF-E5B5-4E3C-B67B-01ED44F2D95F}" srcOrd="0" destOrd="0" presId="urn:microsoft.com/office/officeart/2005/8/layout/vList2"/>
    <dgm:cxn modelId="{7BD5E189-607B-447A-ABF9-A5402F0107D3}" srcId="{F6787532-DE67-4BCC-ABE8-E6D8B557B5D5}" destId="{15F3CCD4-458D-4013-A657-C7914FA3E507}" srcOrd="0" destOrd="0" parTransId="{891227F7-179E-469F-B41D-48593FABFB6D}" sibTransId="{41E474B5-3ED3-4499-958A-1FF058754D46}"/>
    <dgm:cxn modelId="{5636788C-E14C-440F-85EA-36D58F048E20}" srcId="{15F3CCD4-458D-4013-A657-C7914FA3E507}" destId="{0F1DD595-1294-42A3-84D5-7CAF8A4D0E1D}" srcOrd="0" destOrd="0" parTransId="{D41BEDAD-6542-4033-95CE-945BDE0293C4}" sibTransId="{01405C35-695A-45D9-9131-92AB5E22267E}"/>
    <dgm:cxn modelId="{0BFA8693-AFD4-41BF-AA17-98426C6E7C2D}" srcId="{0B096933-B03B-4EDF-99D7-944032F4A7F4}" destId="{1B812974-BC98-4E48-94E7-A55AB1EA3609}" srcOrd="0" destOrd="0" parTransId="{C16CCD72-02A3-4FFA-B3F3-0A78F7AF71F1}" sibTransId="{376A1FB7-E18D-45BF-8A86-AE5F88ED067B}"/>
    <dgm:cxn modelId="{5FC14CB4-24F6-4320-83A9-9AE5B310C85D}" type="presOf" srcId="{673BF83D-33B7-4817-AA19-329F5AAA9F35}" destId="{2DF010BC-6E48-46AD-A11B-B58A27C1471E}" srcOrd="0" destOrd="0" presId="urn:microsoft.com/office/officeart/2005/8/layout/vList2"/>
    <dgm:cxn modelId="{0A9C07B7-DB37-4810-997A-7419127E8003}" type="presOf" srcId="{0F1DD595-1294-42A3-84D5-7CAF8A4D0E1D}" destId="{1A77414F-0390-4F7D-B8E2-A0CF9643D819}" srcOrd="0" destOrd="0" presId="urn:microsoft.com/office/officeart/2005/8/layout/vList2"/>
    <dgm:cxn modelId="{505E0CC2-E704-4E49-ADB5-F843189E878C}" srcId="{15F3CCD4-458D-4013-A657-C7914FA3E507}" destId="{88AF5EEC-8CC8-456E-955F-1FF211BB5D0E}" srcOrd="2" destOrd="0" parTransId="{92C8E01D-AC28-441F-86B9-3F4A4F48BA91}" sibTransId="{A4D5B6E2-D0F4-41A9-AE11-AFA94F319CD6}"/>
    <dgm:cxn modelId="{E10039DD-5424-4602-901A-49B076E65C9E}" type="presOf" srcId="{1B812974-BC98-4E48-94E7-A55AB1EA3609}" destId="{1A77414F-0390-4F7D-B8E2-A0CF9643D819}" srcOrd="0" destOrd="4" presId="urn:microsoft.com/office/officeart/2005/8/layout/vList2"/>
    <dgm:cxn modelId="{D5A65DFD-F343-4D15-B13A-855B0498F259}" type="presOf" srcId="{03080771-B542-4A02-83BE-AB180803D99A}" destId="{1A77414F-0390-4F7D-B8E2-A0CF9643D819}" srcOrd="0" destOrd="6" presId="urn:microsoft.com/office/officeart/2005/8/layout/vList2"/>
    <dgm:cxn modelId="{1285B603-5A21-4E40-BDBF-2DD8DBB410EA}" type="presParOf" srcId="{2B3100DF-E5B5-4E3C-B67B-01ED44F2D95F}" destId="{BDECFFBD-0050-45A1-B433-C21027E497B6}" srcOrd="0" destOrd="0" presId="urn:microsoft.com/office/officeart/2005/8/layout/vList2"/>
    <dgm:cxn modelId="{FD5C988F-9DA9-41B5-AFE7-388BEC77D20D}" type="presParOf" srcId="{2B3100DF-E5B5-4E3C-B67B-01ED44F2D95F}" destId="{1A77414F-0390-4F7D-B8E2-A0CF9643D819}" srcOrd="1" destOrd="0" presId="urn:microsoft.com/office/officeart/2005/8/layout/vList2"/>
    <dgm:cxn modelId="{DD396ED0-A6DA-4F63-8574-A56A3FD1F4B2}" type="presParOf" srcId="{2B3100DF-E5B5-4E3C-B67B-01ED44F2D95F}" destId="{2DF010BC-6E48-46AD-A11B-B58A27C1471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99763-B9FC-4FD6-A294-C4DF82B429B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2CAB80A-EBCE-42FC-97BD-6B5445307936}">
      <dgm:prSet/>
      <dgm:spPr/>
      <dgm:t>
        <a:bodyPr/>
        <a:lstStyle/>
        <a:p>
          <a:r>
            <a:rPr lang="en-US" u="sng"/>
            <a:t>Fact Finding- Informal</a:t>
          </a:r>
          <a:endParaRPr lang="en-US"/>
        </a:p>
      </dgm:t>
    </dgm:pt>
    <dgm:pt modelId="{B8C1F89A-E59A-4DA9-9EBE-E758E3E62EFB}" type="parTrans" cxnId="{961E98A5-7247-4B3F-8FC0-CBBCB400D2A7}">
      <dgm:prSet/>
      <dgm:spPr/>
      <dgm:t>
        <a:bodyPr/>
        <a:lstStyle/>
        <a:p>
          <a:endParaRPr lang="en-US"/>
        </a:p>
      </dgm:t>
    </dgm:pt>
    <dgm:pt modelId="{A635E0A8-97BA-4708-9E62-FE2C47EBE40E}" type="sibTrans" cxnId="{961E98A5-7247-4B3F-8FC0-CBBCB400D2A7}">
      <dgm:prSet/>
      <dgm:spPr/>
      <dgm:t>
        <a:bodyPr/>
        <a:lstStyle/>
        <a:p>
          <a:endParaRPr lang="en-US"/>
        </a:p>
      </dgm:t>
    </dgm:pt>
    <dgm:pt modelId="{A8A9B308-9E5F-45EA-BBBE-0E2EA847582C}">
      <dgm:prSet/>
      <dgm:spPr/>
      <dgm:t>
        <a:bodyPr/>
        <a:lstStyle/>
        <a:p>
          <a:r>
            <a:rPr lang="en-US"/>
            <a:t>Typically conducted by department management, but can also be conducted by HR staff</a:t>
          </a:r>
        </a:p>
      </dgm:t>
    </dgm:pt>
    <dgm:pt modelId="{30874330-E38D-4351-8322-7E24A513CC64}" type="parTrans" cxnId="{F1135C31-65B2-41D0-BB58-9B69C9A98500}">
      <dgm:prSet/>
      <dgm:spPr/>
      <dgm:t>
        <a:bodyPr/>
        <a:lstStyle/>
        <a:p>
          <a:endParaRPr lang="en-US"/>
        </a:p>
      </dgm:t>
    </dgm:pt>
    <dgm:pt modelId="{9225687A-7F8E-4159-87DF-989F9A069897}" type="sibTrans" cxnId="{F1135C31-65B2-41D0-BB58-9B69C9A98500}">
      <dgm:prSet/>
      <dgm:spPr/>
      <dgm:t>
        <a:bodyPr/>
        <a:lstStyle/>
        <a:p>
          <a:endParaRPr lang="en-US"/>
        </a:p>
      </dgm:t>
    </dgm:pt>
    <dgm:pt modelId="{25313024-6B25-4526-839E-3040A1458061}">
      <dgm:prSet/>
      <dgm:spPr/>
      <dgm:t>
        <a:bodyPr/>
        <a:lstStyle/>
        <a:p>
          <a:r>
            <a:rPr lang="en-US"/>
            <a:t>Aids in addressing performance management concerns</a:t>
          </a:r>
        </a:p>
      </dgm:t>
    </dgm:pt>
    <dgm:pt modelId="{675D6D10-7B71-403A-AAB5-88E9C750FF0F}" type="parTrans" cxnId="{CCA7771E-637D-4D27-9435-D6A4D7D9A27C}">
      <dgm:prSet/>
      <dgm:spPr/>
      <dgm:t>
        <a:bodyPr/>
        <a:lstStyle/>
        <a:p>
          <a:endParaRPr lang="en-US"/>
        </a:p>
      </dgm:t>
    </dgm:pt>
    <dgm:pt modelId="{13DCE259-9DB4-472A-B8F2-62DBB835C57A}" type="sibTrans" cxnId="{CCA7771E-637D-4D27-9435-D6A4D7D9A27C}">
      <dgm:prSet/>
      <dgm:spPr/>
      <dgm:t>
        <a:bodyPr/>
        <a:lstStyle/>
        <a:p>
          <a:endParaRPr lang="en-US"/>
        </a:p>
      </dgm:t>
    </dgm:pt>
    <dgm:pt modelId="{8F4540B7-79F3-46C1-81A7-573FC110CE7F}">
      <dgm:prSet/>
      <dgm:spPr/>
      <dgm:t>
        <a:bodyPr/>
        <a:lstStyle/>
        <a:p>
          <a:r>
            <a:rPr lang="en-US"/>
            <a:t>Minor incidents/issues or more routine issues </a:t>
          </a:r>
        </a:p>
      </dgm:t>
    </dgm:pt>
    <dgm:pt modelId="{617F8DD3-BA98-49B0-9E41-F1FB6292F520}" type="parTrans" cxnId="{F8A8A904-4805-4A4C-86DF-33A45EF168EA}">
      <dgm:prSet/>
      <dgm:spPr/>
      <dgm:t>
        <a:bodyPr/>
        <a:lstStyle/>
        <a:p>
          <a:endParaRPr lang="en-US"/>
        </a:p>
      </dgm:t>
    </dgm:pt>
    <dgm:pt modelId="{F65CCCAB-59C7-4671-8133-751BDAE77BA8}" type="sibTrans" cxnId="{F8A8A904-4805-4A4C-86DF-33A45EF168EA}">
      <dgm:prSet/>
      <dgm:spPr/>
      <dgm:t>
        <a:bodyPr/>
        <a:lstStyle/>
        <a:p>
          <a:endParaRPr lang="en-US"/>
        </a:p>
      </dgm:t>
    </dgm:pt>
    <dgm:pt modelId="{0969DD51-EE3A-439E-806E-1E295108B2A0}">
      <dgm:prSet/>
      <dgm:spPr/>
      <dgm:t>
        <a:bodyPr/>
        <a:lstStyle/>
        <a:p>
          <a:r>
            <a:rPr lang="en-US"/>
            <a:t>Doesn’t require summary of findings</a:t>
          </a:r>
        </a:p>
      </dgm:t>
    </dgm:pt>
    <dgm:pt modelId="{CB8E41B2-9004-4711-A93D-09145C642871}" type="parTrans" cxnId="{2894762B-FB09-470D-8E13-5A1B2930F1D8}">
      <dgm:prSet/>
      <dgm:spPr/>
      <dgm:t>
        <a:bodyPr/>
        <a:lstStyle/>
        <a:p>
          <a:endParaRPr lang="en-US"/>
        </a:p>
      </dgm:t>
    </dgm:pt>
    <dgm:pt modelId="{074501A0-E7F9-46D8-952B-FD721851A041}" type="sibTrans" cxnId="{2894762B-FB09-470D-8E13-5A1B2930F1D8}">
      <dgm:prSet/>
      <dgm:spPr/>
      <dgm:t>
        <a:bodyPr/>
        <a:lstStyle/>
        <a:p>
          <a:endParaRPr lang="en-US"/>
        </a:p>
      </dgm:t>
    </dgm:pt>
    <dgm:pt modelId="{8E14DA91-831C-4EAD-854C-21F2CBE79AA3}">
      <dgm:prSet/>
      <dgm:spPr/>
      <dgm:t>
        <a:bodyPr/>
        <a:lstStyle/>
        <a:p>
          <a:r>
            <a:rPr lang="en-US"/>
            <a:t>HR still needs awareness of how issue was addressed and resolved</a:t>
          </a:r>
        </a:p>
      </dgm:t>
    </dgm:pt>
    <dgm:pt modelId="{0615E9D8-B08F-47D5-9396-D533B43E2496}" type="parTrans" cxnId="{24D76C19-3754-490D-987A-510B88558FF5}">
      <dgm:prSet/>
      <dgm:spPr/>
      <dgm:t>
        <a:bodyPr/>
        <a:lstStyle/>
        <a:p>
          <a:endParaRPr lang="en-US"/>
        </a:p>
      </dgm:t>
    </dgm:pt>
    <dgm:pt modelId="{7A7568E5-9DB6-476F-AD6A-83949E1316FF}" type="sibTrans" cxnId="{24D76C19-3754-490D-987A-510B88558FF5}">
      <dgm:prSet/>
      <dgm:spPr/>
      <dgm:t>
        <a:bodyPr/>
        <a:lstStyle/>
        <a:p>
          <a:endParaRPr lang="en-US"/>
        </a:p>
      </dgm:t>
    </dgm:pt>
    <dgm:pt modelId="{32385BE1-74E8-4AD1-B82E-89ABEB40B0F9}" type="pres">
      <dgm:prSet presAssocID="{41799763-B9FC-4FD6-A294-C4DF82B429B3}" presName="diagram" presStyleCnt="0">
        <dgm:presLayoutVars>
          <dgm:dir/>
          <dgm:resizeHandles val="exact"/>
        </dgm:presLayoutVars>
      </dgm:prSet>
      <dgm:spPr/>
    </dgm:pt>
    <dgm:pt modelId="{2819EB82-764F-42C8-A86A-FF65767D6DF7}" type="pres">
      <dgm:prSet presAssocID="{B2CAB80A-EBCE-42FC-97BD-6B5445307936}" presName="node" presStyleLbl="node1" presStyleIdx="0" presStyleCnt="6">
        <dgm:presLayoutVars>
          <dgm:bulletEnabled val="1"/>
        </dgm:presLayoutVars>
      </dgm:prSet>
      <dgm:spPr/>
    </dgm:pt>
    <dgm:pt modelId="{0EE56FEE-9BD6-4906-87EB-70488D5345DF}" type="pres">
      <dgm:prSet presAssocID="{A635E0A8-97BA-4708-9E62-FE2C47EBE40E}" presName="sibTrans" presStyleCnt="0"/>
      <dgm:spPr/>
    </dgm:pt>
    <dgm:pt modelId="{671121C3-D17F-4815-A364-18EFC7974884}" type="pres">
      <dgm:prSet presAssocID="{A8A9B308-9E5F-45EA-BBBE-0E2EA847582C}" presName="node" presStyleLbl="node1" presStyleIdx="1" presStyleCnt="6">
        <dgm:presLayoutVars>
          <dgm:bulletEnabled val="1"/>
        </dgm:presLayoutVars>
      </dgm:prSet>
      <dgm:spPr/>
    </dgm:pt>
    <dgm:pt modelId="{92DE2163-5C17-4063-ADCC-79BA0D3CA7B0}" type="pres">
      <dgm:prSet presAssocID="{9225687A-7F8E-4159-87DF-989F9A069897}" presName="sibTrans" presStyleCnt="0"/>
      <dgm:spPr/>
    </dgm:pt>
    <dgm:pt modelId="{68B808D0-CED1-4029-BD38-2CCFA654DBA2}" type="pres">
      <dgm:prSet presAssocID="{25313024-6B25-4526-839E-3040A1458061}" presName="node" presStyleLbl="node1" presStyleIdx="2" presStyleCnt="6">
        <dgm:presLayoutVars>
          <dgm:bulletEnabled val="1"/>
        </dgm:presLayoutVars>
      </dgm:prSet>
      <dgm:spPr/>
    </dgm:pt>
    <dgm:pt modelId="{AFAD9257-FBDD-4853-A12D-9B396A1B2195}" type="pres">
      <dgm:prSet presAssocID="{13DCE259-9DB4-472A-B8F2-62DBB835C57A}" presName="sibTrans" presStyleCnt="0"/>
      <dgm:spPr/>
    </dgm:pt>
    <dgm:pt modelId="{9EB2B104-AD69-4956-889E-68E5C2C86C58}" type="pres">
      <dgm:prSet presAssocID="{8F4540B7-79F3-46C1-81A7-573FC110CE7F}" presName="node" presStyleLbl="node1" presStyleIdx="3" presStyleCnt="6">
        <dgm:presLayoutVars>
          <dgm:bulletEnabled val="1"/>
        </dgm:presLayoutVars>
      </dgm:prSet>
      <dgm:spPr/>
    </dgm:pt>
    <dgm:pt modelId="{440051E4-2580-4809-BB72-D55D7C39F4B3}" type="pres">
      <dgm:prSet presAssocID="{F65CCCAB-59C7-4671-8133-751BDAE77BA8}" presName="sibTrans" presStyleCnt="0"/>
      <dgm:spPr/>
    </dgm:pt>
    <dgm:pt modelId="{1C0AC4C8-7C9A-428D-840E-A50029CAC49E}" type="pres">
      <dgm:prSet presAssocID="{0969DD51-EE3A-439E-806E-1E295108B2A0}" presName="node" presStyleLbl="node1" presStyleIdx="4" presStyleCnt="6">
        <dgm:presLayoutVars>
          <dgm:bulletEnabled val="1"/>
        </dgm:presLayoutVars>
      </dgm:prSet>
      <dgm:spPr/>
    </dgm:pt>
    <dgm:pt modelId="{06378A46-A949-4F4A-88D5-D48F1BA85A8B}" type="pres">
      <dgm:prSet presAssocID="{074501A0-E7F9-46D8-952B-FD721851A041}" presName="sibTrans" presStyleCnt="0"/>
      <dgm:spPr/>
    </dgm:pt>
    <dgm:pt modelId="{2497CD7D-933C-4EA0-A065-349F075B8BB4}" type="pres">
      <dgm:prSet presAssocID="{8E14DA91-831C-4EAD-854C-21F2CBE79AA3}" presName="node" presStyleLbl="node1" presStyleIdx="5" presStyleCnt="6">
        <dgm:presLayoutVars>
          <dgm:bulletEnabled val="1"/>
        </dgm:presLayoutVars>
      </dgm:prSet>
      <dgm:spPr/>
    </dgm:pt>
  </dgm:ptLst>
  <dgm:cxnLst>
    <dgm:cxn modelId="{F8A8A904-4805-4A4C-86DF-33A45EF168EA}" srcId="{41799763-B9FC-4FD6-A294-C4DF82B429B3}" destId="{8F4540B7-79F3-46C1-81A7-573FC110CE7F}" srcOrd="3" destOrd="0" parTransId="{617F8DD3-BA98-49B0-9E41-F1FB6292F520}" sibTransId="{F65CCCAB-59C7-4671-8133-751BDAE77BA8}"/>
    <dgm:cxn modelId="{54838715-4658-4F24-A67D-58FD29596112}" type="presOf" srcId="{8F4540B7-79F3-46C1-81A7-573FC110CE7F}" destId="{9EB2B104-AD69-4956-889E-68E5C2C86C58}" srcOrd="0" destOrd="0" presId="urn:microsoft.com/office/officeart/2005/8/layout/default"/>
    <dgm:cxn modelId="{24D76C19-3754-490D-987A-510B88558FF5}" srcId="{41799763-B9FC-4FD6-A294-C4DF82B429B3}" destId="{8E14DA91-831C-4EAD-854C-21F2CBE79AA3}" srcOrd="5" destOrd="0" parTransId="{0615E9D8-B08F-47D5-9396-D533B43E2496}" sibTransId="{7A7568E5-9DB6-476F-AD6A-83949E1316FF}"/>
    <dgm:cxn modelId="{CCA7771E-637D-4D27-9435-D6A4D7D9A27C}" srcId="{41799763-B9FC-4FD6-A294-C4DF82B429B3}" destId="{25313024-6B25-4526-839E-3040A1458061}" srcOrd="2" destOrd="0" parTransId="{675D6D10-7B71-403A-AAB5-88E9C750FF0F}" sibTransId="{13DCE259-9DB4-472A-B8F2-62DBB835C57A}"/>
    <dgm:cxn modelId="{2894762B-FB09-470D-8E13-5A1B2930F1D8}" srcId="{41799763-B9FC-4FD6-A294-C4DF82B429B3}" destId="{0969DD51-EE3A-439E-806E-1E295108B2A0}" srcOrd="4" destOrd="0" parTransId="{CB8E41B2-9004-4711-A93D-09145C642871}" sibTransId="{074501A0-E7F9-46D8-952B-FD721851A041}"/>
    <dgm:cxn modelId="{F1135C31-65B2-41D0-BB58-9B69C9A98500}" srcId="{41799763-B9FC-4FD6-A294-C4DF82B429B3}" destId="{A8A9B308-9E5F-45EA-BBBE-0E2EA847582C}" srcOrd="1" destOrd="0" parTransId="{30874330-E38D-4351-8322-7E24A513CC64}" sibTransId="{9225687A-7F8E-4159-87DF-989F9A069897}"/>
    <dgm:cxn modelId="{E1ED4731-0CF3-48C0-9310-914F172D7E05}" type="presOf" srcId="{0969DD51-EE3A-439E-806E-1E295108B2A0}" destId="{1C0AC4C8-7C9A-428D-840E-A50029CAC49E}" srcOrd="0" destOrd="0" presId="urn:microsoft.com/office/officeart/2005/8/layout/default"/>
    <dgm:cxn modelId="{2427DA69-ACCC-4471-A0CA-4A3218DE0B2E}" type="presOf" srcId="{B2CAB80A-EBCE-42FC-97BD-6B5445307936}" destId="{2819EB82-764F-42C8-A86A-FF65767D6DF7}" srcOrd="0" destOrd="0" presId="urn:microsoft.com/office/officeart/2005/8/layout/default"/>
    <dgm:cxn modelId="{DD0EDF84-7B57-4F87-A056-74E056C9954B}" type="presOf" srcId="{25313024-6B25-4526-839E-3040A1458061}" destId="{68B808D0-CED1-4029-BD38-2CCFA654DBA2}" srcOrd="0" destOrd="0" presId="urn:microsoft.com/office/officeart/2005/8/layout/default"/>
    <dgm:cxn modelId="{961E98A5-7247-4B3F-8FC0-CBBCB400D2A7}" srcId="{41799763-B9FC-4FD6-A294-C4DF82B429B3}" destId="{B2CAB80A-EBCE-42FC-97BD-6B5445307936}" srcOrd="0" destOrd="0" parTransId="{B8C1F89A-E59A-4DA9-9EBE-E758E3E62EFB}" sibTransId="{A635E0A8-97BA-4708-9E62-FE2C47EBE40E}"/>
    <dgm:cxn modelId="{DB259AD3-FB43-472E-A309-71D0AB32B6BD}" type="presOf" srcId="{8E14DA91-831C-4EAD-854C-21F2CBE79AA3}" destId="{2497CD7D-933C-4EA0-A065-349F075B8BB4}" srcOrd="0" destOrd="0" presId="urn:microsoft.com/office/officeart/2005/8/layout/default"/>
    <dgm:cxn modelId="{CBCE06E6-38D6-4048-9B55-E50FDEC58C05}" type="presOf" srcId="{A8A9B308-9E5F-45EA-BBBE-0E2EA847582C}" destId="{671121C3-D17F-4815-A364-18EFC7974884}" srcOrd="0" destOrd="0" presId="urn:microsoft.com/office/officeart/2005/8/layout/default"/>
    <dgm:cxn modelId="{EA4522F3-F6EB-4714-AA74-FF97F7BCD17A}" type="presOf" srcId="{41799763-B9FC-4FD6-A294-C4DF82B429B3}" destId="{32385BE1-74E8-4AD1-B82E-89ABEB40B0F9}" srcOrd="0" destOrd="0" presId="urn:microsoft.com/office/officeart/2005/8/layout/default"/>
    <dgm:cxn modelId="{8386DE35-F1CD-4B9A-9602-E1C27EC1E6E9}" type="presParOf" srcId="{32385BE1-74E8-4AD1-B82E-89ABEB40B0F9}" destId="{2819EB82-764F-42C8-A86A-FF65767D6DF7}" srcOrd="0" destOrd="0" presId="urn:microsoft.com/office/officeart/2005/8/layout/default"/>
    <dgm:cxn modelId="{BB4FA873-80CD-4265-97D6-09D417A5ECDA}" type="presParOf" srcId="{32385BE1-74E8-4AD1-B82E-89ABEB40B0F9}" destId="{0EE56FEE-9BD6-4906-87EB-70488D5345DF}" srcOrd="1" destOrd="0" presId="urn:microsoft.com/office/officeart/2005/8/layout/default"/>
    <dgm:cxn modelId="{AEF8D666-1839-412C-A1AA-8B2B2FA35613}" type="presParOf" srcId="{32385BE1-74E8-4AD1-B82E-89ABEB40B0F9}" destId="{671121C3-D17F-4815-A364-18EFC7974884}" srcOrd="2" destOrd="0" presId="urn:microsoft.com/office/officeart/2005/8/layout/default"/>
    <dgm:cxn modelId="{4FAFF0A3-6473-4187-884D-2238DF0DB678}" type="presParOf" srcId="{32385BE1-74E8-4AD1-B82E-89ABEB40B0F9}" destId="{92DE2163-5C17-4063-ADCC-79BA0D3CA7B0}" srcOrd="3" destOrd="0" presId="urn:microsoft.com/office/officeart/2005/8/layout/default"/>
    <dgm:cxn modelId="{4A7C89D7-E51F-4086-BA3F-A2C7940DB5CB}" type="presParOf" srcId="{32385BE1-74E8-4AD1-B82E-89ABEB40B0F9}" destId="{68B808D0-CED1-4029-BD38-2CCFA654DBA2}" srcOrd="4" destOrd="0" presId="urn:microsoft.com/office/officeart/2005/8/layout/default"/>
    <dgm:cxn modelId="{401DB423-6C3D-4860-AFD1-B575A1837346}" type="presParOf" srcId="{32385BE1-74E8-4AD1-B82E-89ABEB40B0F9}" destId="{AFAD9257-FBDD-4853-A12D-9B396A1B2195}" srcOrd="5" destOrd="0" presId="urn:microsoft.com/office/officeart/2005/8/layout/default"/>
    <dgm:cxn modelId="{1AF753F6-EEEF-44A5-8D2F-B4F296A57052}" type="presParOf" srcId="{32385BE1-74E8-4AD1-B82E-89ABEB40B0F9}" destId="{9EB2B104-AD69-4956-889E-68E5C2C86C58}" srcOrd="6" destOrd="0" presId="urn:microsoft.com/office/officeart/2005/8/layout/default"/>
    <dgm:cxn modelId="{E1DC4E24-7A05-48BC-8AD4-3A356FB8441A}" type="presParOf" srcId="{32385BE1-74E8-4AD1-B82E-89ABEB40B0F9}" destId="{440051E4-2580-4809-BB72-D55D7C39F4B3}" srcOrd="7" destOrd="0" presId="urn:microsoft.com/office/officeart/2005/8/layout/default"/>
    <dgm:cxn modelId="{C403934A-5756-4F8E-831A-1AAB63E4EB42}" type="presParOf" srcId="{32385BE1-74E8-4AD1-B82E-89ABEB40B0F9}" destId="{1C0AC4C8-7C9A-428D-840E-A50029CAC49E}" srcOrd="8" destOrd="0" presId="urn:microsoft.com/office/officeart/2005/8/layout/default"/>
    <dgm:cxn modelId="{14261D15-12D5-4DF5-87D2-5610A2AB1EB2}" type="presParOf" srcId="{32385BE1-74E8-4AD1-B82E-89ABEB40B0F9}" destId="{06378A46-A949-4F4A-88D5-D48F1BA85A8B}" srcOrd="9" destOrd="0" presId="urn:microsoft.com/office/officeart/2005/8/layout/default"/>
    <dgm:cxn modelId="{757CA739-09FF-4EFC-9F0A-19D514C2D045}" type="presParOf" srcId="{32385BE1-74E8-4AD1-B82E-89ABEB40B0F9}" destId="{2497CD7D-933C-4EA0-A065-349F075B8BB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1551C-37BB-45CC-AD75-FABDF5785E4E}" type="doc">
      <dgm:prSet loTypeId="urn:microsoft.com/office/officeart/2005/8/layout/default" loCatId="list" qsTypeId="urn:microsoft.com/office/officeart/2005/8/quickstyle/simple4" qsCatId="simple" csTypeId="urn:microsoft.com/office/officeart/2005/8/colors/accent6_2" csCatId="accent6"/>
      <dgm:spPr/>
      <dgm:t>
        <a:bodyPr/>
        <a:lstStyle/>
        <a:p>
          <a:endParaRPr lang="en-US"/>
        </a:p>
      </dgm:t>
    </dgm:pt>
    <dgm:pt modelId="{FDC2EDEC-69D3-4E66-8BF2-D4890A132132}">
      <dgm:prSet/>
      <dgm:spPr/>
      <dgm:t>
        <a:bodyPr/>
        <a:lstStyle/>
        <a:p>
          <a:r>
            <a:rPr lang="en-US" dirty="0"/>
            <a:t>Investigations- Formal</a:t>
          </a:r>
        </a:p>
      </dgm:t>
    </dgm:pt>
    <dgm:pt modelId="{1CE3770F-42D1-4D64-A650-926D352EF5F1}" type="parTrans" cxnId="{B38A5E5E-DEA4-4089-AE4F-5BF725CD16E1}">
      <dgm:prSet/>
      <dgm:spPr/>
      <dgm:t>
        <a:bodyPr/>
        <a:lstStyle/>
        <a:p>
          <a:endParaRPr lang="en-US"/>
        </a:p>
      </dgm:t>
    </dgm:pt>
    <dgm:pt modelId="{7A7F364B-4D51-40AB-A1D8-9051488A1E04}" type="sibTrans" cxnId="{B38A5E5E-DEA4-4089-AE4F-5BF725CD16E1}">
      <dgm:prSet/>
      <dgm:spPr/>
      <dgm:t>
        <a:bodyPr/>
        <a:lstStyle/>
        <a:p>
          <a:endParaRPr lang="en-US"/>
        </a:p>
      </dgm:t>
    </dgm:pt>
    <dgm:pt modelId="{956E0274-2CD9-4757-9D19-95C0C591554A}">
      <dgm:prSet/>
      <dgm:spPr/>
      <dgm:t>
        <a:bodyPr/>
        <a:lstStyle/>
        <a:p>
          <a:r>
            <a:rPr lang="en-US"/>
            <a:t>Conducted by HR staff, dedicated investigators, Internal Affairs (police), external contracted investigators</a:t>
          </a:r>
        </a:p>
      </dgm:t>
    </dgm:pt>
    <dgm:pt modelId="{BBC4BCE4-F386-460C-B8EC-1B06B4564784}" type="parTrans" cxnId="{FFD6DB9A-657E-49B3-A9E1-BF0484C25235}">
      <dgm:prSet/>
      <dgm:spPr/>
      <dgm:t>
        <a:bodyPr/>
        <a:lstStyle/>
        <a:p>
          <a:endParaRPr lang="en-US"/>
        </a:p>
      </dgm:t>
    </dgm:pt>
    <dgm:pt modelId="{E380C24A-1142-421D-B0CA-39A023AC12AC}" type="sibTrans" cxnId="{FFD6DB9A-657E-49B3-A9E1-BF0484C25235}">
      <dgm:prSet/>
      <dgm:spPr/>
      <dgm:t>
        <a:bodyPr/>
        <a:lstStyle/>
        <a:p>
          <a:endParaRPr lang="en-US"/>
        </a:p>
      </dgm:t>
    </dgm:pt>
    <dgm:pt modelId="{FDB87549-A374-493D-9EC7-8AE67BD2E557}">
      <dgm:prSet/>
      <dgm:spPr/>
      <dgm:t>
        <a:bodyPr/>
        <a:lstStyle/>
        <a:p>
          <a:r>
            <a:rPr lang="en-US"/>
            <a:t>Complaints of harassment or discrimination of any kind</a:t>
          </a:r>
        </a:p>
      </dgm:t>
    </dgm:pt>
    <dgm:pt modelId="{5FCCB98E-9050-4EEF-82D2-DF3535EE582A}" type="parTrans" cxnId="{13766F5C-AE25-4F7B-A65C-EB4AB3F57719}">
      <dgm:prSet/>
      <dgm:spPr/>
      <dgm:t>
        <a:bodyPr/>
        <a:lstStyle/>
        <a:p>
          <a:endParaRPr lang="en-US"/>
        </a:p>
      </dgm:t>
    </dgm:pt>
    <dgm:pt modelId="{A7B2FCED-8846-4359-9829-F12425C603BB}" type="sibTrans" cxnId="{13766F5C-AE25-4F7B-A65C-EB4AB3F57719}">
      <dgm:prSet/>
      <dgm:spPr/>
      <dgm:t>
        <a:bodyPr/>
        <a:lstStyle/>
        <a:p>
          <a:endParaRPr lang="en-US"/>
        </a:p>
      </dgm:t>
    </dgm:pt>
    <dgm:pt modelId="{034C1CC5-8218-47DD-B95D-668832BD38D8}">
      <dgm:prSet/>
      <dgm:spPr/>
      <dgm:t>
        <a:bodyPr/>
        <a:lstStyle/>
        <a:p>
          <a:r>
            <a:rPr lang="en-US"/>
            <a:t>Potential violations that are more serious in nature</a:t>
          </a:r>
        </a:p>
      </dgm:t>
    </dgm:pt>
    <dgm:pt modelId="{90BAF463-F133-4527-B34E-512CAC278B94}" type="parTrans" cxnId="{7A58A48C-95CE-4AFA-8157-C77B14197E7F}">
      <dgm:prSet/>
      <dgm:spPr/>
      <dgm:t>
        <a:bodyPr/>
        <a:lstStyle/>
        <a:p>
          <a:endParaRPr lang="en-US"/>
        </a:p>
      </dgm:t>
    </dgm:pt>
    <dgm:pt modelId="{8CCEE17C-5C0B-4978-ABBC-D70107812B2B}" type="sibTrans" cxnId="{7A58A48C-95CE-4AFA-8157-C77B14197E7F}">
      <dgm:prSet/>
      <dgm:spPr/>
      <dgm:t>
        <a:bodyPr/>
        <a:lstStyle/>
        <a:p>
          <a:endParaRPr lang="en-US"/>
        </a:p>
      </dgm:t>
    </dgm:pt>
    <dgm:pt modelId="{B5657205-0220-4312-B10B-2B0FB564D26D}">
      <dgm:prSet/>
      <dgm:spPr/>
      <dgm:t>
        <a:bodyPr/>
        <a:lstStyle/>
        <a:p>
          <a:r>
            <a:rPr lang="en-US"/>
            <a:t>Workplace culture or employee morale concerns </a:t>
          </a:r>
        </a:p>
      </dgm:t>
    </dgm:pt>
    <dgm:pt modelId="{997A5B4C-A75A-4D78-B17E-DA12AA9D3E0D}" type="parTrans" cxnId="{711F4665-7DDB-4864-8048-95AB79BEEBA8}">
      <dgm:prSet/>
      <dgm:spPr/>
      <dgm:t>
        <a:bodyPr/>
        <a:lstStyle/>
        <a:p>
          <a:endParaRPr lang="en-US"/>
        </a:p>
      </dgm:t>
    </dgm:pt>
    <dgm:pt modelId="{79BF7D11-8595-4133-A692-1D924014155B}" type="sibTrans" cxnId="{711F4665-7DDB-4864-8048-95AB79BEEBA8}">
      <dgm:prSet/>
      <dgm:spPr/>
      <dgm:t>
        <a:bodyPr/>
        <a:lstStyle/>
        <a:p>
          <a:endParaRPr lang="en-US"/>
        </a:p>
      </dgm:t>
    </dgm:pt>
    <dgm:pt modelId="{9EE62EDA-9099-4174-AA75-1E991DDF0587}">
      <dgm:prSet/>
      <dgm:spPr/>
      <dgm:t>
        <a:bodyPr/>
        <a:lstStyle/>
        <a:p>
          <a:r>
            <a:rPr lang="en-US"/>
            <a:t>Results in a summary of findings report</a:t>
          </a:r>
        </a:p>
      </dgm:t>
    </dgm:pt>
    <dgm:pt modelId="{1FF655FE-ABD0-49A1-BB01-21B5A5461588}" type="parTrans" cxnId="{48FE2A9A-1A6F-4250-AD9D-F7D4D694224E}">
      <dgm:prSet/>
      <dgm:spPr/>
      <dgm:t>
        <a:bodyPr/>
        <a:lstStyle/>
        <a:p>
          <a:endParaRPr lang="en-US"/>
        </a:p>
      </dgm:t>
    </dgm:pt>
    <dgm:pt modelId="{E37677C6-8945-40F1-84C5-C002770F0A8B}" type="sibTrans" cxnId="{48FE2A9A-1A6F-4250-AD9D-F7D4D694224E}">
      <dgm:prSet/>
      <dgm:spPr/>
      <dgm:t>
        <a:bodyPr/>
        <a:lstStyle/>
        <a:p>
          <a:endParaRPr lang="en-US"/>
        </a:p>
      </dgm:t>
    </dgm:pt>
    <dgm:pt modelId="{A44025C9-8EA1-43AD-A67D-0655A0FB927A}" type="pres">
      <dgm:prSet presAssocID="{E751551C-37BB-45CC-AD75-FABDF5785E4E}" presName="diagram" presStyleCnt="0">
        <dgm:presLayoutVars>
          <dgm:dir/>
          <dgm:resizeHandles val="exact"/>
        </dgm:presLayoutVars>
      </dgm:prSet>
      <dgm:spPr/>
    </dgm:pt>
    <dgm:pt modelId="{6731AD04-F038-4D37-90CF-87EC22A84A73}" type="pres">
      <dgm:prSet presAssocID="{FDC2EDEC-69D3-4E66-8BF2-D4890A132132}" presName="node" presStyleLbl="node1" presStyleIdx="0" presStyleCnt="1">
        <dgm:presLayoutVars>
          <dgm:bulletEnabled val="1"/>
        </dgm:presLayoutVars>
      </dgm:prSet>
      <dgm:spPr/>
    </dgm:pt>
  </dgm:ptLst>
  <dgm:cxnLst>
    <dgm:cxn modelId="{6958EE00-2014-423B-9139-D7ED32FD2D77}" type="presOf" srcId="{FDC2EDEC-69D3-4E66-8BF2-D4890A132132}" destId="{6731AD04-F038-4D37-90CF-87EC22A84A73}" srcOrd="0" destOrd="0" presId="urn:microsoft.com/office/officeart/2005/8/layout/default"/>
    <dgm:cxn modelId="{2417AA01-4FCE-4209-8D03-64BEF4C03A31}" type="presOf" srcId="{9EE62EDA-9099-4174-AA75-1E991DDF0587}" destId="{6731AD04-F038-4D37-90CF-87EC22A84A73}" srcOrd="0" destOrd="5" presId="urn:microsoft.com/office/officeart/2005/8/layout/default"/>
    <dgm:cxn modelId="{BF32222B-7301-4BB8-8B5D-0B8B4AC18FB4}" type="presOf" srcId="{034C1CC5-8218-47DD-B95D-668832BD38D8}" destId="{6731AD04-F038-4D37-90CF-87EC22A84A73}" srcOrd="0" destOrd="3" presId="urn:microsoft.com/office/officeart/2005/8/layout/default"/>
    <dgm:cxn modelId="{13766F5C-AE25-4F7B-A65C-EB4AB3F57719}" srcId="{FDC2EDEC-69D3-4E66-8BF2-D4890A132132}" destId="{FDB87549-A374-493D-9EC7-8AE67BD2E557}" srcOrd="1" destOrd="0" parTransId="{5FCCB98E-9050-4EEF-82D2-DF3535EE582A}" sibTransId="{A7B2FCED-8846-4359-9829-F12425C603BB}"/>
    <dgm:cxn modelId="{B38A5E5E-DEA4-4089-AE4F-5BF725CD16E1}" srcId="{E751551C-37BB-45CC-AD75-FABDF5785E4E}" destId="{FDC2EDEC-69D3-4E66-8BF2-D4890A132132}" srcOrd="0" destOrd="0" parTransId="{1CE3770F-42D1-4D64-A650-926D352EF5F1}" sibTransId="{7A7F364B-4D51-40AB-A1D8-9051488A1E04}"/>
    <dgm:cxn modelId="{711F4665-7DDB-4864-8048-95AB79BEEBA8}" srcId="{FDC2EDEC-69D3-4E66-8BF2-D4890A132132}" destId="{B5657205-0220-4312-B10B-2B0FB564D26D}" srcOrd="3" destOrd="0" parTransId="{997A5B4C-A75A-4D78-B17E-DA12AA9D3E0D}" sibTransId="{79BF7D11-8595-4133-A692-1D924014155B}"/>
    <dgm:cxn modelId="{838EFD87-BADC-47F3-969F-942AB2095ED1}" type="presOf" srcId="{B5657205-0220-4312-B10B-2B0FB564D26D}" destId="{6731AD04-F038-4D37-90CF-87EC22A84A73}" srcOrd="0" destOrd="4" presId="urn:microsoft.com/office/officeart/2005/8/layout/default"/>
    <dgm:cxn modelId="{7A58A48C-95CE-4AFA-8157-C77B14197E7F}" srcId="{FDC2EDEC-69D3-4E66-8BF2-D4890A132132}" destId="{034C1CC5-8218-47DD-B95D-668832BD38D8}" srcOrd="2" destOrd="0" parTransId="{90BAF463-F133-4527-B34E-512CAC278B94}" sibTransId="{8CCEE17C-5C0B-4978-ABBC-D70107812B2B}"/>
    <dgm:cxn modelId="{48FE2A9A-1A6F-4250-AD9D-F7D4D694224E}" srcId="{FDC2EDEC-69D3-4E66-8BF2-D4890A132132}" destId="{9EE62EDA-9099-4174-AA75-1E991DDF0587}" srcOrd="4" destOrd="0" parTransId="{1FF655FE-ABD0-49A1-BB01-21B5A5461588}" sibTransId="{E37677C6-8945-40F1-84C5-C002770F0A8B}"/>
    <dgm:cxn modelId="{FFD6DB9A-657E-49B3-A9E1-BF0484C25235}" srcId="{FDC2EDEC-69D3-4E66-8BF2-D4890A132132}" destId="{956E0274-2CD9-4757-9D19-95C0C591554A}" srcOrd="0" destOrd="0" parTransId="{BBC4BCE4-F386-460C-B8EC-1B06B4564784}" sibTransId="{E380C24A-1142-421D-B0CA-39A023AC12AC}"/>
    <dgm:cxn modelId="{289F94A9-B151-4069-878E-86A27252C8EC}" type="presOf" srcId="{FDB87549-A374-493D-9EC7-8AE67BD2E557}" destId="{6731AD04-F038-4D37-90CF-87EC22A84A73}" srcOrd="0" destOrd="2" presId="urn:microsoft.com/office/officeart/2005/8/layout/default"/>
    <dgm:cxn modelId="{EDB4DBAD-42D8-4B19-A022-CC6F82EBFB0E}" type="presOf" srcId="{E751551C-37BB-45CC-AD75-FABDF5785E4E}" destId="{A44025C9-8EA1-43AD-A67D-0655A0FB927A}" srcOrd="0" destOrd="0" presId="urn:microsoft.com/office/officeart/2005/8/layout/default"/>
    <dgm:cxn modelId="{6C81B8FF-8541-46B2-9392-DE26E70CEC0C}" type="presOf" srcId="{956E0274-2CD9-4757-9D19-95C0C591554A}" destId="{6731AD04-F038-4D37-90CF-87EC22A84A73}" srcOrd="0" destOrd="1" presId="urn:microsoft.com/office/officeart/2005/8/layout/default"/>
    <dgm:cxn modelId="{63823937-F295-439C-9CC2-836E9D223C27}" type="presParOf" srcId="{A44025C9-8EA1-43AD-A67D-0655A0FB927A}" destId="{6731AD04-F038-4D37-90CF-87EC22A84A7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5D688-5A28-411C-B8D4-82EE5E47AC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B53911-CCBB-4AE1-A306-8B53F479552F}">
      <dgm:prSet/>
      <dgm:spPr/>
      <dgm:t>
        <a:bodyPr/>
        <a:lstStyle/>
        <a:p>
          <a:r>
            <a:rPr lang="en-US"/>
            <a:t>Factors to consider: </a:t>
          </a:r>
        </a:p>
      </dgm:t>
    </dgm:pt>
    <dgm:pt modelId="{3E34CBD1-9405-4ED6-993C-9728271DE706}" type="parTrans" cxnId="{ED009C4F-FCC3-467E-98EA-15E8C646A130}">
      <dgm:prSet/>
      <dgm:spPr/>
      <dgm:t>
        <a:bodyPr/>
        <a:lstStyle/>
        <a:p>
          <a:endParaRPr lang="en-US"/>
        </a:p>
      </dgm:t>
    </dgm:pt>
    <dgm:pt modelId="{4D8C91AD-56BC-4A7C-BCCC-0C47442BB816}" type="sibTrans" cxnId="{ED009C4F-FCC3-467E-98EA-15E8C646A130}">
      <dgm:prSet/>
      <dgm:spPr/>
      <dgm:t>
        <a:bodyPr/>
        <a:lstStyle/>
        <a:p>
          <a:endParaRPr lang="en-US"/>
        </a:p>
      </dgm:t>
    </dgm:pt>
    <dgm:pt modelId="{62C1A19D-86E9-4BC8-A0E4-813AB474D1D6}">
      <dgm:prSet/>
      <dgm:spPr/>
      <dgm:t>
        <a:bodyPr/>
        <a:lstStyle/>
        <a:p>
          <a:r>
            <a:rPr lang="en-US"/>
            <a:t>The possibility of an early, successful resolution</a:t>
          </a:r>
        </a:p>
      </dgm:t>
    </dgm:pt>
    <dgm:pt modelId="{C45B3E16-9541-4047-A600-03AE470F7A15}" type="parTrans" cxnId="{97F7D127-B048-4FE6-8CAF-A26768D693B0}">
      <dgm:prSet/>
      <dgm:spPr/>
      <dgm:t>
        <a:bodyPr/>
        <a:lstStyle/>
        <a:p>
          <a:endParaRPr lang="en-US"/>
        </a:p>
      </dgm:t>
    </dgm:pt>
    <dgm:pt modelId="{6CFE183A-D828-4357-9B32-4733DF62C1FF}" type="sibTrans" cxnId="{97F7D127-B048-4FE6-8CAF-A26768D693B0}">
      <dgm:prSet/>
      <dgm:spPr/>
      <dgm:t>
        <a:bodyPr/>
        <a:lstStyle/>
        <a:p>
          <a:endParaRPr lang="en-US"/>
        </a:p>
      </dgm:t>
    </dgm:pt>
    <dgm:pt modelId="{D3DCAB42-D041-4D66-AAAF-432479820C4A}">
      <dgm:prSet/>
      <dgm:spPr/>
      <dgm:t>
        <a:bodyPr/>
        <a:lstStyle/>
        <a:p>
          <a:r>
            <a:rPr lang="en-US"/>
            <a:t>The severity and frequency of issues alleged in the complaint</a:t>
          </a:r>
        </a:p>
      </dgm:t>
    </dgm:pt>
    <dgm:pt modelId="{15909C82-C7BA-4229-88E5-7E97473E3E9E}" type="parTrans" cxnId="{5534E05A-181B-4705-859B-63375A39F871}">
      <dgm:prSet/>
      <dgm:spPr/>
      <dgm:t>
        <a:bodyPr/>
        <a:lstStyle/>
        <a:p>
          <a:endParaRPr lang="en-US"/>
        </a:p>
      </dgm:t>
    </dgm:pt>
    <dgm:pt modelId="{19E499B0-20D2-49D5-B34E-E96580817540}" type="sibTrans" cxnId="{5534E05A-181B-4705-859B-63375A39F871}">
      <dgm:prSet/>
      <dgm:spPr/>
      <dgm:t>
        <a:bodyPr/>
        <a:lstStyle/>
        <a:p>
          <a:endParaRPr lang="en-US"/>
        </a:p>
      </dgm:t>
    </dgm:pt>
    <dgm:pt modelId="{3092FC98-FF0A-4850-9C9B-7DFCCA39815C}">
      <dgm:prSet/>
      <dgm:spPr/>
      <dgm:t>
        <a:bodyPr/>
        <a:lstStyle/>
        <a:p>
          <a:r>
            <a:rPr lang="en-US" dirty="0"/>
            <a:t>Prior allegations or complaints of behavior </a:t>
          </a:r>
        </a:p>
      </dgm:t>
    </dgm:pt>
    <dgm:pt modelId="{6FF62110-78E8-4F48-87BA-72D88C4FE276}" type="parTrans" cxnId="{9A061E10-7C49-4941-B41B-6D4AF2D5EA91}">
      <dgm:prSet/>
      <dgm:spPr/>
      <dgm:t>
        <a:bodyPr/>
        <a:lstStyle/>
        <a:p>
          <a:endParaRPr lang="en-US"/>
        </a:p>
      </dgm:t>
    </dgm:pt>
    <dgm:pt modelId="{9C0AF40E-1469-4DF4-885C-2EADCBF3612C}" type="sibTrans" cxnId="{9A061E10-7C49-4941-B41B-6D4AF2D5EA91}">
      <dgm:prSet/>
      <dgm:spPr/>
      <dgm:t>
        <a:bodyPr/>
        <a:lstStyle/>
        <a:p>
          <a:endParaRPr lang="en-US"/>
        </a:p>
      </dgm:t>
    </dgm:pt>
    <dgm:pt modelId="{6B8D19AA-5BD0-4523-B346-794A0CDE352A}">
      <dgm:prSet/>
      <dgm:spPr/>
      <dgm:t>
        <a:bodyPr/>
        <a:lstStyle/>
        <a:p>
          <a:r>
            <a:rPr lang="en-US" dirty="0"/>
            <a:t>The complainant’s expectations, i.e., whether they want a formal investigation, or just want the problem resolved</a:t>
          </a:r>
        </a:p>
      </dgm:t>
    </dgm:pt>
    <dgm:pt modelId="{9230D8D6-84B3-4087-A9FE-127994622777}" type="parTrans" cxnId="{0EB03A9C-689E-4BA2-962B-8FE144A3C678}">
      <dgm:prSet/>
      <dgm:spPr/>
      <dgm:t>
        <a:bodyPr/>
        <a:lstStyle/>
        <a:p>
          <a:endParaRPr lang="en-US"/>
        </a:p>
      </dgm:t>
    </dgm:pt>
    <dgm:pt modelId="{BE31450C-5120-411D-8105-BD625FF0BE88}" type="sibTrans" cxnId="{0EB03A9C-689E-4BA2-962B-8FE144A3C678}">
      <dgm:prSet/>
      <dgm:spPr/>
      <dgm:t>
        <a:bodyPr/>
        <a:lstStyle/>
        <a:p>
          <a:endParaRPr lang="en-US"/>
        </a:p>
      </dgm:t>
    </dgm:pt>
    <dgm:pt modelId="{0350BD4B-7E37-4A4B-B052-5FDBFA5DAEC5}">
      <dgm:prSet/>
      <dgm:spPr/>
      <dgm:t>
        <a:bodyPr/>
        <a:lstStyle/>
        <a:p>
          <a:pPr rtl="0"/>
          <a:r>
            <a:rPr lang="en-US" dirty="0"/>
            <a:t>A supervisor/manager </a:t>
          </a:r>
          <a:r>
            <a:rPr lang="en-US" dirty="0">
              <a:latin typeface="Rockwell" panose="02060603020205020403" pitchFamily="18" charset="0"/>
            </a:rPr>
            <a:t>involvement and expectations </a:t>
          </a:r>
        </a:p>
      </dgm:t>
    </dgm:pt>
    <dgm:pt modelId="{8EAC36FA-2CEC-44B0-BF72-E23776C09427}" type="parTrans" cxnId="{E2C12CD9-5962-4250-A635-3E56B4B59434}">
      <dgm:prSet/>
      <dgm:spPr/>
      <dgm:t>
        <a:bodyPr/>
        <a:lstStyle/>
        <a:p>
          <a:endParaRPr lang="en-US"/>
        </a:p>
      </dgm:t>
    </dgm:pt>
    <dgm:pt modelId="{32962E9B-12FD-4453-8538-8FD24A06DA83}" type="sibTrans" cxnId="{E2C12CD9-5962-4250-A635-3E56B4B59434}">
      <dgm:prSet/>
      <dgm:spPr/>
      <dgm:t>
        <a:bodyPr/>
        <a:lstStyle/>
        <a:p>
          <a:endParaRPr lang="en-US"/>
        </a:p>
      </dgm:t>
    </dgm:pt>
    <dgm:pt modelId="{AAAB6B53-E2FE-44FD-ADCA-C35BEFEEA5AC}">
      <dgm:prSet/>
      <dgm:spPr/>
      <dgm:t>
        <a:bodyPr/>
        <a:lstStyle/>
        <a:p>
          <a:pPr rtl="0"/>
          <a:r>
            <a:rPr lang="en-US" dirty="0"/>
            <a:t>The complexity of investigation, e.g., number of witnesses, amount of data to review</a:t>
          </a:r>
          <a:r>
            <a:rPr lang="en-US" dirty="0">
              <a:latin typeface="Calibri"/>
            </a:rPr>
            <a:t>, </a:t>
          </a:r>
          <a:r>
            <a:rPr lang="en-US" dirty="0">
              <a:latin typeface="Rockwell" panose="02060603020205020403" pitchFamily="18" charset="0"/>
            </a:rPr>
            <a:t>number of complainants</a:t>
          </a:r>
        </a:p>
      </dgm:t>
    </dgm:pt>
    <dgm:pt modelId="{BCCD2BA1-A172-4EDB-AAC0-8C61891C0579}" type="parTrans" cxnId="{73AF7097-3F98-46BE-AB98-0FDE0B34855E}">
      <dgm:prSet/>
      <dgm:spPr/>
      <dgm:t>
        <a:bodyPr/>
        <a:lstStyle/>
        <a:p>
          <a:endParaRPr lang="en-US"/>
        </a:p>
      </dgm:t>
    </dgm:pt>
    <dgm:pt modelId="{4F21D5E6-0D8D-4B46-A896-784CA847C29F}" type="sibTrans" cxnId="{73AF7097-3F98-46BE-AB98-0FDE0B34855E}">
      <dgm:prSet/>
      <dgm:spPr/>
      <dgm:t>
        <a:bodyPr/>
        <a:lstStyle/>
        <a:p>
          <a:endParaRPr lang="en-US"/>
        </a:p>
      </dgm:t>
    </dgm:pt>
    <dgm:pt modelId="{700C807F-09A3-4E05-8462-9EABCC4D4D3B}" type="pres">
      <dgm:prSet presAssocID="{BD45D688-5A28-411C-B8D4-82EE5E47AC15}" presName="root" presStyleCnt="0">
        <dgm:presLayoutVars>
          <dgm:dir/>
          <dgm:resizeHandles val="exact"/>
        </dgm:presLayoutVars>
      </dgm:prSet>
      <dgm:spPr/>
    </dgm:pt>
    <dgm:pt modelId="{06994588-9980-42EE-8BD5-C29959981721}" type="pres">
      <dgm:prSet presAssocID="{F2B53911-CCBB-4AE1-A306-8B53F479552F}" presName="compNode" presStyleCnt="0"/>
      <dgm:spPr/>
    </dgm:pt>
    <dgm:pt modelId="{138236BE-6662-4BDB-B72E-CD917A2B37D2}" type="pres">
      <dgm:prSet presAssocID="{F2B53911-CCBB-4AE1-A306-8B53F479552F}" presName="bgRect" presStyleLbl="bgShp" presStyleIdx="0" presStyleCnt="7"/>
      <dgm:spPr/>
    </dgm:pt>
    <dgm:pt modelId="{11E13236-A429-40DC-B4D1-58F1140FE3BE}" type="pres">
      <dgm:prSet presAssocID="{F2B53911-CCBB-4AE1-A306-8B53F479552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22F9211-8B7F-4E30-9AF0-07274258A0FF}" type="pres">
      <dgm:prSet presAssocID="{F2B53911-CCBB-4AE1-A306-8B53F479552F}" presName="spaceRect" presStyleCnt="0"/>
      <dgm:spPr/>
    </dgm:pt>
    <dgm:pt modelId="{32D69C36-4860-4729-8FE3-7C82CF717EBC}" type="pres">
      <dgm:prSet presAssocID="{F2B53911-CCBB-4AE1-A306-8B53F479552F}" presName="parTx" presStyleLbl="revTx" presStyleIdx="0" presStyleCnt="7">
        <dgm:presLayoutVars>
          <dgm:chMax val="0"/>
          <dgm:chPref val="0"/>
        </dgm:presLayoutVars>
      </dgm:prSet>
      <dgm:spPr/>
    </dgm:pt>
    <dgm:pt modelId="{D8691637-9123-4EE7-8EEC-B0E8FDC8B8F7}" type="pres">
      <dgm:prSet presAssocID="{4D8C91AD-56BC-4A7C-BCCC-0C47442BB816}" presName="sibTrans" presStyleCnt="0"/>
      <dgm:spPr/>
    </dgm:pt>
    <dgm:pt modelId="{8E8A84A4-C5A7-41AE-BCEF-D4CA004B3A5D}" type="pres">
      <dgm:prSet presAssocID="{62C1A19D-86E9-4BC8-A0E4-813AB474D1D6}" presName="compNode" presStyleCnt="0"/>
      <dgm:spPr/>
    </dgm:pt>
    <dgm:pt modelId="{A3370952-17A6-484A-975C-717DD0CFD825}" type="pres">
      <dgm:prSet presAssocID="{62C1A19D-86E9-4BC8-A0E4-813AB474D1D6}" presName="bgRect" presStyleLbl="bgShp" presStyleIdx="1" presStyleCnt="7"/>
      <dgm:spPr/>
    </dgm:pt>
    <dgm:pt modelId="{F4FEC8DC-A468-4C74-BB8D-3130D5BF73DD}" type="pres">
      <dgm:prSet presAssocID="{62C1A19D-86E9-4BC8-A0E4-813AB474D1D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BD7142C-B95C-4244-837E-9B6163176665}" type="pres">
      <dgm:prSet presAssocID="{62C1A19D-86E9-4BC8-A0E4-813AB474D1D6}" presName="spaceRect" presStyleCnt="0"/>
      <dgm:spPr/>
    </dgm:pt>
    <dgm:pt modelId="{EB28E143-511C-4A66-B035-81FCEA5822EC}" type="pres">
      <dgm:prSet presAssocID="{62C1A19D-86E9-4BC8-A0E4-813AB474D1D6}" presName="parTx" presStyleLbl="revTx" presStyleIdx="1" presStyleCnt="7">
        <dgm:presLayoutVars>
          <dgm:chMax val="0"/>
          <dgm:chPref val="0"/>
        </dgm:presLayoutVars>
      </dgm:prSet>
      <dgm:spPr/>
    </dgm:pt>
    <dgm:pt modelId="{23DE2F86-83A3-4D55-9C08-28446A25AC15}" type="pres">
      <dgm:prSet presAssocID="{6CFE183A-D828-4357-9B32-4733DF62C1FF}" presName="sibTrans" presStyleCnt="0"/>
      <dgm:spPr/>
    </dgm:pt>
    <dgm:pt modelId="{9FC007DC-5A1D-446F-BDB4-E33C111D4F6E}" type="pres">
      <dgm:prSet presAssocID="{D3DCAB42-D041-4D66-AAAF-432479820C4A}" presName="compNode" presStyleCnt="0"/>
      <dgm:spPr/>
    </dgm:pt>
    <dgm:pt modelId="{CABC3190-A804-423B-96E0-AC9E9A2B6CAA}" type="pres">
      <dgm:prSet presAssocID="{D3DCAB42-D041-4D66-AAAF-432479820C4A}" presName="bgRect" presStyleLbl="bgShp" presStyleIdx="2" presStyleCnt="7"/>
      <dgm:spPr/>
    </dgm:pt>
    <dgm:pt modelId="{CE63316C-B46B-48DF-BB36-CE64284A6BC1}" type="pres">
      <dgm:prSet presAssocID="{D3DCAB42-D041-4D66-AAAF-432479820C4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F8541D52-444B-4E7A-B7E4-B6CCEE50CBE9}" type="pres">
      <dgm:prSet presAssocID="{D3DCAB42-D041-4D66-AAAF-432479820C4A}" presName="spaceRect" presStyleCnt="0"/>
      <dgm:spPr/>
    </dgm:pt>
    <dgm:pt modelId="{FF5AF288-EC05-4CEF-B3A3-6EF7E853670C}" type="pres">
      <dgm:prSet presAssocID="{D3DCAB42-D041-4D66-AAAF-432479820C4A}" presName="parTx" presStyleLbl="revTx" presStyleIdx="2" presStyleCnt="7">
        <dgm:presLayoutVars>
          <dgm:chMax val="0"/>
          <dgm:chPref val="0"/>
        </dgm:presLayoutVars>
      </dgm:prSet>
      <dgm:spPr/>
    </dgm:pt>
    <dgm:pt modelId="{8E68842B-36F8-40D9-8C63-899E5D9E7915}" type="pres">
      <dgm:prSet presAssocID="{19E499B0-20D2-49D5-B34E-E96580817540}" presName="sibTrans" presStyleCnt="0"/>
      <dgm:spPr/>
    </dgm:pt>
    <dgm:pt modelId="{1EE91C39-C651-4534-898C-BC02100679F2}" type="pres">
      <dgm:prSet presAssocID="{3092FC98-FF0A-4850-9C9B-7DFCCA39815C}" presName="compNode" presStyleCnt="0"/>
      <dgm:spPr/>
    </dgm:pt>
    <dgm:pt modelId="{E5E7292F-D1D9-4C59-AA45-547F1A869DAE}" type="pres">
      <dgm:prSet presAssocID="{3092FC98-FF0A-4850-9C9B-7DFCCA39815C}" presName="bgRect" presStyleLbl="bgShp" presStyleIdx="3" presStyleCnt="7"/>
      <dgm:spPr/>
    </dgm:pt>
    <dgm:pt modelId="{8376DAE9-8F19-4646-8659-D3183816D68C}" type="pres">
      <dgm:prSet presAssocID="{3092FC98-FF0A-4850-9C9B-7DFCCA39815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32B83473-5171-4DE7-A827-E97A17D092B9}" type="pres">
      <dgm:prSet presAssocID="{3092FC98-FF0A-4850-9C9B-7DFCCA39815C}" presName="spaceRect" presStyleCnt="0"/>
      <dgm:spPr/>
    </dgm:pt>
    <dgm:pt modelId="{0D587458-85C3-43AA-BB98-47C23A9588E8}" type="pres">
      <dgm:prSet presAssocID="{3092FC98-FF0A-4850-9C9B-7DFCCA39815C}" presName="parTx" presStyleLbl="revTx" presStyleIdx="3" presStyleCnt="7">
        <dgm:presLayoutVars>
          <dgm:chMax val="0"/>
          <dgm:chPref val="0"/>
        </dgm:presLayoutVars>
      </dgm:prSet>
      <dgm:spPr/>
    </dgm:pt>
    <dgm:pt modelId="{AD8D49DB-5775-4417-9C90-8DB0527D78FB}" type="pres">
      <dgm:prSet presAssocID="{9C0AF40E-1469-4DF4-885C-2EADCBF3612C}" presName="sibTrans" presStyleCnt="0"/>
      <dgm:spPr/>
    </dgm:pt>
    <dgm:pt modelId="{BC68ACBF-4E41-49E0-997C-78B94D46D6C5}" type="pres">
      <dgm:prSet presAssocID="{6B8D19AA-5BD0-4523-B346-794A0CDE352A}" presName="compNode" presStyleCnt="0"/>
      <dgm:spPr/>
    </dgm:pt>
    <dgm:pt modelId="{7658580E-F059-475D-BCC3-84E39D9F9BC2}" type="pres">
      <dgm:prSet presAssocID="{6B8D19AA-5BD0-4523-B346-794A0CDE352A}" presName="bgRect" presStyleLbl="bgShp" presStyleIdx="4" presStyleCnt="7"/>
      <dgm:spPr/>
    </dgm:pt>
    <dgm:pt modelId="{31EE6415-6D3E-4ED0-9ADC-F981C35BA48C}" type="pres">
      <dgm:prSet presAssocID="{6B8D19AA-5BD0-4523-B346-794A0CDE352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6213D81C-781A-44A6-9716-BEF2ABB0B930}" type="pres">
      <dgm:prSet presAssocID="{6B8D19AA-5BD0-4523-B346-794A0CDE352A}" presName="spaceRect" presStyleCnt="0"/>
      <dgm:spPr/>
    </dgm:pt>
    <dgm:pt modelId="{40E59DAD-8A18-487F-A90C-EC67907D3ADF}" type="pres">
      <dgm:prSet presAssocID="{6B8D19AA-5BD0-4523-B346-794A0CDE352A}" presName="parTx" presStyleLbl="revTx" presStyleIdx="4" presStyleCnt="7">
        <dgm:presLayoutVars>
          <dgm:chMax val="0"/>
          <dgm:chPref val="0"/>
        </dgm:presLayoutVars>
      </dgm:prSet>
      <dgm:spPr/>
    </dgm:pt>
    <dgm:pt modelId="{DF08C670-DCF4-4297-BC8C-28CA13EE94DD}" type="pres">
      <dgm:prSet presAssocID="{BE31450C-5120-411D-8105-BD625FF0BE88}" presName="sibTrans" presStyleCnt="0"/>
      <dgm:spPr/>
    </dgm:pt>
    <dgm:pt modelId="{8EEA730D-F479-436E-9AFC-9920A9FECBFC}" type="pres">
      <dgm:prSet presAssocID="{0350BD4B-7E37-4A4B-B052-5FDBFA5DAEC5}" presName="compNode" presStyleCnt="0"/>
      <dgm:spPr/>
    </dgm:pt>
    <dgm:pt modelId="{84B42081-4045-46AF-BD6A-19CAF991A3CF}" type="pres">
      <dgm:prSet presAssocID="{0350BD4B-7E37-4A4B-B052-5FDBFA5DAEC5}" presName="bgRect" presStyleLbl="bgShp" presStyleIdx="5" presStyleCnt="7"/>
      <dgm:spPr/>
    </dgm:pt>
    <dgm:pt modelId="{03D015F4-7D7A-4AD7-8B5C-66E84283C284}" type="pres">
      <dgm:prSet presAssocID="{0350BD4B-7E37-4A4B-B052-5FDBFA5DAE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nching Diagram"/>
        </a:ext>
      </dgm:extLst>
    </dgm:pt>
    <dgm:pt modelId="{61C1FAA1-D643-42DD-B1B0-89AF7D7CBBE1}" type="pres">
      <dgm:prSet presAssocID="{0350BD4B-7E37-4A4B-B052-5FDBFA5DAEC5}" presName="spaceRect" presStyleCnt="0"/>
      <dgm:spPr/>
    </dgm:pt>
    <dgm:pt modelId="{D48574AC-F4BA-46B5-9C2D-B237286D2C6C}" type="pres">
      <dgm:prSet presAssocID="{0350BD4B-7E37-4A4B-B052-5FDBFA5DAEC5}" presName="parTx" presStyleLbl="revTx" presStyleIdx="5" presStyleCnt="7">
        <dgm:presLayoutVars>
          <dgm:chMax val="0"/>
          <dgm:chPref val="0"/>
        </dgm:presLayoutVars>
      </dgm:prSet>
      <dgm:spPr/>
    </dgm:pt>
    <dgm:pt modelId="{052573F9-3FFB-4430-A0FD-4E34E7C4EEE2}" type="pres">
      <dgm:prSet presAssocID="{32962E9B-12FD-4453-8538-8FD24A06DA83}" presName="sibTrans" presStyleCnt="0"/>
      <dgm:spPr/>
    </dgm:pt>
    <dgm:pt modelId="{AFB2FBEF-7974-450B-89B3-CDB04754EBB5}" type="pres">
      <dgm:prSet presAssocID="{AAAB6B53-E2FE-44FD-ADCA-C35BEFEEA5AC}" presName="compNode" presStyleCnt="0"/>
      <dgm:spPr/>
    </dgm:pt>
    <dgm:pt modelId="{CC943B1E-D539-4648-9529-8E0D550EAC09}" type="pres">
      <dgm:prSet presAssocID="{AAAB6B53-E2FE-44FD-ADCA-C35BEFEEA5AC}" presName="bgRect" presStyleLbl="bgShp" presStyleIdx="6" presStyleCnt="7"/>
      <dgm:spPr/>
    </dgm:pt>
    <dgm:pt modelId="{C60F50A0-B555-4C8C-8E41-3A5DE290571B}" type="pres">
      <dgm:prSet presAssocID="{AAAB6B53-E2FE-44FD-ADCA-C35BEFEEA5A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of People"/>
        </a:ext>
      </dgm:extLst>
    </dgm:pt>
    <dgm:pt modelId="{9D08CF93-96FE-479F-AF30-33E8931145C4}" type="pres">
      <dgm:prSet presAssocID="{AAAB6B53-E2FE-44FD-ADCA-C35BEFEEA5AC}" presName="spaceRect" presStyleCnt="0"/>
      <dgm:spPr/>
    </dgm:pt>
    <dgm:pt modelId="{DDF5C8A2-5C61-4A74-98CD-534B96FE7DD0}" type="pres">
      <dgm:prSet presAssocID="{AAAB6B53-E2FE-44FD-ADCA-C35BEFEEA5AC}" presName="parTx" presStyleLbl="revTx" presStyleIdx="6" presStyleCnt="7">
        <dgm:presLayoutVars>
          <dgm:chMax val="0"/>
          <dgm:chPref val="0"/>
        </dgm:presLayoutVars>
      </dgm:prSet>
      <dgm:spPr/>
    </dgm:pt>
  </dgm:ptLst>
  <dgm:cxnLst>
    <dgm:cxn modelId="{9A061E10-7C49-4941-B41B-6D4AF2D5EA91}" srcId="{BD45D688-5A28-411C-B8D4-82EE5E47AC15}" destId="{3092FC98-FF0A-4850-9C9B-7DFCCA39815C}" srcOrd="3" destOrd="0" parTransId="{6FF62110-78E8-4F48-87BA-72D88C4FE276}" sibTransId="{9C0AF40E-1469-4DF4-885C-2EADCBF3612C}"/>
    <dgm:cxn modelId="{937F441A-9A47-41D2-B640-AFC42447337A}" type="presOf" srcId="{62C1A19D-86E9-4BC8-A0E4-813AB474D1D6}" destId="{EB28E143-511C-4A66-B035-81FCEA5822EC}" srcOrd="0" destOrd="0" presId="urn:microsoft.com/office/officeart/2018/2/layout/IconVerticalSolidList"/>
    <dgm:cxn modelId="{E2268C24-FD4A-48B1-B59B-BD5D45F18F03}" type="presOf" srcId="{0350BD4B-7E37-4A4B-B052-5FDBFA5DAEC5}" destId="{D48574AC-F4BA-46B5-9C2D-B237286D2C6C}" srcOrd="0" destOrd="0" presId="urn:microsoft.com/office/officeart/2018/2/layout/IconVerticalSolidList"/>
    <dgm:cxn modelId="{97F7D127-B048-4FE6-8CAF-A26768D693B0}" srcId="{BD45D688-5A28-411C-B8D4-82EE5E47AC15}" destId="{62C1A19D-86E9-4BC8-A0E4-813AB474D1D6}" srcOrd="1" destOrd="0" parTransId="{C45B3E16-9541-4047-A600-03AE470F7A15}" sibTransId="{6CFE183A-D828-4357-9B32-4733DF62C1FF}"/>
    <dgm:cxn modelId="{ED009C4F-FCC3-467E-98EA-15E8C646A130}" srcId="{BD45D688-5A28-411C-B8D4-82EE5E47AC15}" destId="{F2B53911-CCBB-4AE1-A306-8B53F479552F}" srcOrd="0" destOrd="0" parTransId="{3E34CBD1-9405-4ED6-993C-9728271DE706}" sibTransId="{4D8C91AD-56BC-4A7C-BCCC-0C47442BB816}"/>
    <dgm:cxn modelId="{B4D90B52-A9BA-47BE-8EFD-EDA1203664EA}" type="presOf" srcId="{D3DCAB42-D041-4D66-AAAF-432479820C4A}" destId="{FF5AF288-EC05-4CEF-B3A3-6EF7E853670C}" srcOrd="0" destOrd="0" presId="urn:microsoft.com/office/officeart/2018/2/layout/IconVerticalSolidList"/>
    <dgm:cxn modelId="{5534E05A-181B-4705-859B-63375A39F871}" srcId="{BD45D688-5A28-411C-B8D4-82EE5E47AC15}" destId="{D3DCAB42-D041-4D66-AAAF-432479820C4A}" srcOrd="2" destOrd="0" parTransId="{15909C82-C7BA-4229-88E5-7E97473E3E9E}" sibTransId="{19E499B0-20D2-49D5-B34E-E96580817540}"/>
    <dgm:cxn modelId="{73AF7097-3F98-46BE-AB98-0FDE0B34855E}" srcId="{BD45D688-5A28-411C-B8D4-82EE5E47AC15}" destId="{AAAB6B53-E2FE-44FD-ADCA-C35BEFEEA5AC}" srcOrd="6" destOrd="0" parTransId="{BCCD2BA1-A172-4EDB-AAC0-8C61891C0579}" sibTransId="{4F21D5E6-0D8D-4B46-A896-784CA847C29F}"/>
    <dgm:cxn modelId="{0EB03A9C-689E-4BA2-962B-8FE144A3C678}" srcId="{BD45D688-5A28-411C-B8D4-82EE5E47AC15}" destId="{6B8D19AA-5BD0-4523-B346-794A0CDE352A}" srcOrd="4" destOrd="0" parTransId="{9230D8D6-84B3-4087-A9FE-127994622777}" sibTransId="{BE31450C-5120-411D-8105-BD625FF0BE88}"/>
    <dgm:cxn modelId="{FEE1DC9D-297C-4D32-B13B-B62C725FF547}" type="presOf" srcId="{AAAB6B53-E2FE-44FD-ADCA-C35BEFEEA5AC}" destId="{DDF5C8A2-5C61-4A74-98CD-534B96FE7DD0}" srcOrd="0" destOrd="0" presId="urn:microsoft.com/office/officeart/2018/2/layout/IconVerticalSolidList"/>
    <dgm:cxn modelId="{6C8E51B6-3458-4019-B72D-5CC6C7283FE6}" type="presOf" srcId="{F2B53911-CCBB-4AE1-A306-8B53F479552F}" destId="{32D69C36-4860-4729-8FE3-7C82CF717EBC}" srcOrd="0" destOrd="0" presId="urn:microsoft.com/office/officeart/2018/2/layout/IconVerticalSolidList"/>
    <dgm:cxn modelId="{DE2889C4-3A5D-4B81-8348-C8A45D872BFF}" type="presOf" srcId="{BD45D688-5A28-411C-B8D4-82EE5E47AC15}" destId="{700C807F-09A3-4E05-8462-9EABCC4D4D3B}" srcOrd="0" destOrd="0" presId="urn:microsoft.com/office/officeart/2018/2/layout/IconVerticalSolidList"/>
    <dgm:cxn modelId="{589821D3-10F9-42B5-B829-A0E89934B68E}" type="presOf" srcId="{6B8D19AA-5BD0-4523-B346-794A0CDE352A}" destId="{40E59DAD-8A18-487F-A90C-EC67907D3ADF}" srcOrd="0" destOrd="0" presId="urn:microsoft.com/office/officeart/2018/2/layout/IconVerticalSolidList"/>
    <dgm:cxn modelId="{E2C12CD9-5962-4250-A635-3E56B4B59434}" srcId="{BD45D688-5A28-411C-B8D4-82EE5E47AC15}" destId="{0350BD4B-7E37-4A4B-B052-5FDBFA5DAEC5}" srcOrd="5" destOrd="0" parTransId="{8EAC36FA-2CEC-44B0-BF72-E23776C09427}" sibTransId="{32962E9B-12FD-4453-8538-8FD24A06DA83}"/>
    <dgm:cxn modelId="{78B60DEF-5354-4B43-A0B7-51AFFD84F330}" type="presOf" srcId="{3092FC98-FF0A-4850-9C9B-7DFCCA39815C}" destId="{0D587458-85C3-43AA-BB98-47C23A9588E8}" srcOrd="0" destOrd="0" presId="urn:microsoft.com/office/officeart/2018/2/layout/IconVerticalSolidList"/>
    <dgm:cxn modelId="{E7FDD5CC-03F2-4DAA-BE23-906FFFFE72DD}" type="presParOf" srcId="{700C807F-09A3-4E05-8462-9EABCC4D4D3B}" destId="{06994588-9980-42EE-8BD5-C29959981721}" srcOrd="0" destOrd="0" presId="urn:microsoft.com/office/officeart/2018/2/layout/IconVerticalSolidList"/>
    <dgm:cxn modelId="{60CAA1D0-921A-4850-9883-B9EC127AE387}" type="presParOf" srcId="{06994588-9980-42EE-8BD5-C29959981721}" destId="{138236BE-6662-4BDB-B72E-CD917A2B37D2}" srcOrd="0" destOrd="0" presId="urn:microsoft.com/office/officeart/2018/2/layout/IconVerticalSolidList"/>
    <dgm:cxn modelId="{5D2CEDCA-AF67-4B47-A72C-9517E71F3A0B}" type="presParOf" srcId="{06994588-9980-42EE-8BD5-C29959981721}" destId="{11E13236-A429-40DC-B4D1-58F1140FE3BE}" srcOrd="1" destOrd="0" presId="urn:microsoft.com/office/officeart/2018/2/layout/IconVerticalSolidList"/>
    <dgm:cxn modelId="{CBC2D84E-CA4F-47B5-ABB1-4CE9D2FDB891}" type="presParOf" srcId="{06994588-9980-42EE-8BD5-C29959981721}" destId="{522F9211-8B7F-4E30-9AF0-07274258A0FF}" srcOrd="2" destOrd="0" presId="urn:microsoft.com/office/officeart/2018/2/layout/IconVerticalSolidList"/>
    <dgm:cxn modelId="{ED5FCB93-0026-4721-8D90-E575E4B73B99}" type="presParOf" srcId="{06994588-9980-42EE-8BD5-C29959981721}" destId="{32D69C36-4860-4729-8FE3-7C82CF717EBC}" srcOrd="3" destOrd="0" presId="urn:microsoft.com/office/officeart/2018/2/layout/IconVerticalSolidList"/>
    <dgm:cxn modelId="{BABFB8E2-6785-4A44-A196-814C5D72A41E}" type="presParOf" srcId="{700C807F-09A3-4E05-8462-9EABCC4D4D3B}" destId="{D8691637-9123-4EE7-8EEC-B0E8FDC8B8F7}" srcOrd="1" destOrd="0" presId="urn:microsoft.com/office/officeart/2018/2/layout/IconVerticalSolidList"/>
    <dgm:cxn modelId="{98846107-F9ED-42A8-B1B8-B9C5E47E9632}" type="presParOf" srcId="{700C807F-09A3-4E05-8462-9EABCC4D4D3B}" destId="{8E8A84A4-C5A7-41AE-BCEF-D4CA004B3A5D}" srcOrd="2" destOrd="0" presId="urn:microsoft.com/office/officeart/2018/2/layout/IconVerticalSolidList"/>
    <dgm:cxn modelId="{5EFC1FBB-06A9-4056-89E3-870F87A66141}" type="presParOf" srcId="{8E8A84A4-C5A7-41AE-BCEF-D4CA004B3A5D}" destId="{A3370952-17A6-484A-975C-717DD0CFD825}" srcOrd="0" destOrd="0" presId="urn:microsoft.com/office/officeart/2018/2/layout/IconVerticalSolidList"/>
    <dgm:cxn modelId="{9FBAA436-8ED7-47F7-A704-F01888D59DC1}" type="presParOf" srcId="{8E8A84A4-C5A7-41AE-BCEF-D4CA004B3A5D}" destId="{F4FEC8DC-A468-4C74-BB8D-3130D5BF73DD}" srcOrd="1" destOrd="0" presId="urn:microsoft.com/office/officeart/2018/2/layout/IconVerticalSolidList"/>
    <dgm:cxn modelId="{E8518503-E29E-45EE-9136-BC1F499FE4F3}" type="presParOf" srcId="{8E8A84A4-C5A7-41AE-BCEF-D4CA004B3A5D}" destId="{BBD7142C-B95C-4244-837E-9B6163176665}" srcOrd="2" destOrd="0" presId="urn:microsoft.com/office/officeart/2018/2/layout/IconVerticalSolidList"/>
    <dgm:cxn modelId="{F69DBE9E-E831-48A5-84AC-E23C23782992}" type="presParOf" srcId="{8E8A84A4-C5A7-41AE-BCEF-D4CA004B3A5D}" destId="{EB28E143-511C-4A66-B035-81FCEA5822EC}" srcOrd="3" destOrd="0" presId="urn:microsoft.com/office/officeart/2018/2/layout/IconVerticalSolidList"/>
    <dgm:cxn modelId="{BA8C61B8-9A1F-4213-8069-BB04201642DA}" type="presParOf" srcId="{700C807F-09A3-4E05-8462-9EABCC4D4D3B}" destId="{23DE2F86-83A3-4D55-9C08-28446A25AC15}" srcOrd="3" destOrd="0" presId="urn:microsoft.com/office/officeart/2018/2/layout/IconVerticalSolidList"/>
    <dgm:cxn modelId="{C00361DF-F9D5-4A22-A27E-03964427A090}" type="presParOf" srcId="{700C807F-09A3-4E05-8462-9EABCC4D4D3B}" destId="{9FC007DC-5A1D-446F-BDB4-E33C111D4F6E}" srcOrd="4" destOrd="0" presId="urn:microsoft.com/office/officeart/2018/2/layout/IconVerticalSolidList"/>
    <dgm:cxn modelId="{2346B020-8458-46DB-A842-99C774E97070}" type="presParOf" srcId="{9FC007DC-5A1D-446F-BDB4-E33C111D4F6E}" destId="{CABC3190-A804-423B-96E0-AC9E9A2B6CAA}" srcOrd="0" destOrd="0" presId="urn:microsoft.com/office/officeart/2018/2/layout/IconVerticalSolidList"/>
    <dgm:cxn modelId="{EC38C3CD-9378-44AA-AE76-8824F4D2C889}" type="presParOf" srcId="{9FC007DC-5A1D-446F-BDB4-E33C111D4F6E}" destId="{CE63316C-B46B-48DF-BB36-CE64284A6BC1}" srcOrd="1" destOrd="0" presId="urn:microsoft.com/office/officeart/2018/2/layout/IconVerticalSolidList"/>
    <dgm:cxn modelId="{78BC56F4-FF6D-44C4-886A-AFACBB85EBA7}" type="presParOf" srcId="{9FC007DC-5A1D-446F-BDB4-E33C111D4F6E}" destId="{F8541D52-444B-4E7A-B7E4-B6CCEE50CBE9}" srcOrd="2" destOrd="0" presId="urn:microsoft.com/office/officeart/2018/2/layout/IconVerticalSolidList"/>
    <dgm:cxn modelId="{8388A000-33CD-4611-8163-F00D4CAFE30E}" type="presParOf" srcId="{9FC007DC-5A1D-446F-BDB4-E33C111D4F6E}" destId="{FF5AF288-EC05-4CEF-B3A3-6EF7E853670C}" srcOrd="3" destOrd="0" presId="urn:microsoft.com/office/officeart/2018/2/layout/IconVerticalSolidList"/>
    <dgm:cxn modelId="{9A98FBFD-D5DC-4DF9-ADA5-BAF5AC3B8319}" type="presParOf" srcId="{700C807F-09A3-4E05-8462-9EABCC4D4D3B}" destId="{8E68842B-36F8-40D9-8C63-899E5D9E7915}" srcOrd="5" destOrd="0" presId="urn:microsoft.com/office/officeart/2018/2/layout/IconVerticalSolidList"/>
    <dgm:cxn modelId="{247666F1-86D2-4072-A19F-3389818F4FA4}" type="presParOf" srcId="{700C807F-09A3-4E05-8462-9EABCC4D4D3B}" destId="{1EE91C39-C651-4534-898C-BC02100679F2}" srcOrd="6" destOrd="0" presId="urn:microsoft.com/office/officeart/2018/2/layout/IconVerticalSolidList"/>
    <dgm:cxn modelId="{F636D0C6-5386-41CD-9A4E-75286CE97C82}" type="presParOf" srcId="{1EE91C39-C651-4534-898C-BC02100679F2}" destId="{E5E7292F-D1D9-4C59-AA45-547F1A869DAE}" srcOrd="0" destOrd="0" presId="urn:microsoft.com/office/officeart/2018/2/layout/IconVerticalSolidList"/>
    <dgm:cxn modelId="{F5D99244-18C6-433D-92E3-D8D7EB32C09A}" type="presParOf" srcId="{1EE91C39-C651-4534-898C-BC02100679F2}" destId="{8376DAE9-8F19-4646-8659-D3183816D68C}" srcOrd="1" destOrd="0" presId="urn:microsoft.com/office/officeart/2018/2/layout/IconVerticalSolidList"/>
    <dgm:cxn modelId="{28BF50D0-A843-45AE-9D86-C46FC02ECF54}" type="presParOf" srcId="{1EE91C39-C651-4534-898C-BC02100679F2}" destId="{32B83473-5171-4DE7-A827-E97A17D092B9}" srcOrd="2" destOrd="0" presId="urn:microsoft.com/office/officeart/2018/2/layout/IconVerticalSolidList"/>
    <dgm:cxn modelId="{8D4CD203-79F1-437E-8E79-FDAC3A028F08}" type="presParOf" srcId="{1EE91C39-C651-4534-898C-BC02100679F2}" destId="{0D587458-85C3-43AA-BB98-47C23A9588E8}" srcOrd="3" destOrd="0" presId="urn:microsoft.com/office/officeart/2018/2/layout/IconVerticalSolidList"/>
    <dgm:cxn modelId="{060C3468-CA9B-4C5F-8AED-595896DAB1BB}" type="presParOf" srcId="{700C807F-09A3-4E05-8462-9EABCC4D4D3B}" destId="{AD8D49DB-5775-4417-9C90-8DB0527D78FB}" srcOrd="7" destOrd="0" presId="urn:microsoft.com/office/officeart/2018/2/layout/IconVerticalSolidList"/>
    <dgm:cxn modelId="{56017047-45DC-45F9-BDA5-941A7F95E3E0}" type="presParOf" srcId="{700C807F-09A3-4E05-8462-9EABCC4D4D3B}" destId="{BC68ACBF-4E41-49E0-997C-78B94D46D6C5}" srcOrd="8" destOrd="0" presId="urn:microsoft.com/office/officeart/2018/2/layout/IconVerticalSolidList"/>
    <dgm:cxn modelId="{C27DD453-026C-4FEE-85FC-BFBD6351ECBD}" type="presParOf" srcId="{BC68ACBF-4E41-49E0-997C-78B94D46D6C5}" destId="{7658580E-F059-475D-BCC3-84E39D9F9BC2}" srcOrd="0" destOrd="0" presId="urn:microsoft.com/office/officeart/2018/2/layout/IconVerticalSolidList"/>
    <dgm:cxn modelId="{0E3A988E-A2E8-48A9-917C-9E86DD48736D}" type="presParOf" srcId="{BC68ACBF-4E41-49E0-997C-78B94D46D6C5}" destId="{31EE6415-6D3E-4ED0-9ADC-F981C35BA48C}" srcOrd="1" destOrd="0" presId="urn:microsoft.com/office/officeart/2018/2/layout/IconVerticalSolidList"/>
    <dgm:cxn modelId="{8287B7DC-F95C-43E5-9BCA-62A0B9A34473}" type="presParOf" srcId="{BC68ACBF-4E41-49E0-997C-78B94D46D6C5}" destId="{6213D81C-781A-44A6-9716-BEF2ABB0B930}" srcOrd="2" destOrd="0" presId="urn:microsoft.com/office/officeart/2018/2/layout/IconVerticalSolidList"/>
    <dgm:cxn modelId="{546E6465-91D7-4F3E-ADAF-DBE0BB337CE7}" type="presParOf" srcId="{BC68ACBF-4E41-49E0-997C-78B94D46D6C5}" destId="{40E59DAD-8A18-487F-A90C-EC67907D3ADF}" srcOrd="3" destOrd="0" presId="urn:microsoft.com/office/officeart/2018/2/layout/IconVerticalSolidList"/>
    <dgm:cxn modelId="{DE1F882F-8EB4-41F0-BF5C-840BB793E446}" type="presParOf" srcId="{700C807F-09A3-4E05-8462-9EABCC4D4D3B}" destId="{DF08C670-DCF4-4297-BC8C-28CA13EE94DD}" srcOrd="9" destOrd="0" presId="urn:microsoft.com/office/officeart/2018/2/layout/IconVerticalSolidList"/>
    <dgm:cxn modelId="{DDBAFD56-A3B9-49EA-BAC1-88A9DB2B32E2}" type="presParOf" srcId="{700C807F-09A3-4E05-8462-9EABCC4D4D3B}" destId="{8EEA730D-F479-436E-9AFC-9920A9FECBFC}" srcOrd="10" destOrd="0" presId="urn:microsoft.com/office/officeart/2018/2/layout/IconVerticalSolidList"/>
    <dgm:cxn modelId="{EFC2714F-C279-4AA8-975F-1AF4BEA0B5B7}" type="presParOf" srcId="{8EEA730D-F479-436E-9AFC-9920A9FECBFC}" destId="{84B42081-4045-46AF-BD6A-19CAF991A3CF}" srcOrd="0" destOrd="0" presId="urn:microsoft.com/office/officeart/2018/2/layout/IconVerticalSolidList"/>
    <dgm:cxn modelId="{2711EAC0-3019-4DEC-9589-CDD87B183BA7}" type="presParOf" srcId="{8EEA730D-F479-436E-9AFC-9920A9FECBFC}" destId="{03D015F4-7D7A-4AD7-8B5C-66E84283C284}" srcOrd="1" destOrd="0" presId="urn:microsoft.com/office/officeart/2018/2/layout/IconVerticalSolidList"/>
    <dgm:cxn modelId="{DFE3E01B-B5C8-43DC-9482-25C6AAFF7499}" type="presParOf" srcId="{8EEA730D-F479-436E-9AFC-9920A9FECBFC}" destId="{61C1FAA1-D643-42DD-B1B0-89AF7D7CBBE1}" srcOrd="2" destOrd="0" presId="urn:microsoft.com/office/officeart/2018/2/layout/IconVerticalSolidList"/>
    <dgm:cxn modelId="{980E5909-4076-41D8-8439-62F1CDD39C3F}" type="presParOf" srcId="{8EEA730D-F479-436E-9AFC-9920A9FECBFC}" destId="{D48574AC-F4BA-46B5-9C2D-B237286D2C6C}" srcOrd="3" destOrd="0" presId="urn:microsoft.com/office/officeart/2018/2/layout/IconVerticalSolidList"/>
    <dgm:cxn modelId="{04F25722-E2F5-46AC-A08E-DCC11127DEB8}" type="presParOf" srcId="{700C807F-09A3-4E05-8462-9EABCC4D4D3B}" destId="{052573F9-3FFB-4430-A0FD-4E34E7C4EEE2}" srcOrd="11" destOrd="0" presId="urn:microsoft.com/office/officeart/2018/2/layout/IconVerticalSolidList"/>
    <dgm:cxn modelId="{53442663-B5DD-4DE2-AD7C-0577DC578BF5}" type="presParOf" srcId="{700C807F-09A3-4E05-8462-9EABCC4D4D3B}" destId="{AFB2FBEF-7974-450B-89B3-CDB04754EBB5}" srcOrd="12" destOrd="0" presId="urn:microsoft.com/office/officeart/2018/2/layout/IconVerticalSolidList"/>
    <dgm:cxn modelId="{FFB699F8-2A5E-42F7-8C96-2853309A23B4}" type="presParOf" srcId="{AFB2FBEF-7974-450B-89B3-CDB04754EBB5}" destId="{CC943B1E-D539-4648-9529-8E0D550EAC09}" srcOrd="0" destOrd="0" presId="urn:microsoft.com/office/officeart/2018/2/layout/IconVerticalSolidList"/>
    <dgm:cxn modelId="{DEDC39A7-5F21-41E3-83BE-3B905D806E6E}" type="presParOf" srcId="{AFB2FBEF-7974-450B-89B3-CDB04754EBB5}" destId="{C60F50A0-B555-4C8C-8E41-3A5DE290571B}" srcOrd="1" destOrd="0" presId="urn:microsoft.com/office/officeart/2018/2/layout/IconVerticalSolidList"/>
    <dgm:cxn modelId="{1C61A662-39F6-4B25-AD24-EF27B0E5783A}" type="presParOf" srcId="{AFB2FBEF-7974-450B-89B3-CDB04754EBB5}" destId="{9D08CF93-96FE-479F-AF30-33E8931145C4}" srcOrd="2" destOrd="0" presId="urn:microsoft.com/office/officeart/2018/2/layout/IconVerticalSolidList"/>
    <dgm:cxn modelId="{BD1839A6-2681-4253-8A82-DA6DE00005CA}" type="presParOf" srcId="{AFB2FBEF-7974-450B-89B3-CDB04754EBB5}" destId="{DDF5C8A2-5C61-4A74-98CD-534B96FE7D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7DD3B8-49FC-4A38-B985-5B1FF2FDB1C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FD119BA-300A-4A62-AD3D-77DED2CDE3EF}">
      <dgm:prSet/>
      <dgm:spPr/>
      <dgm:t>
        <a:bodyPr/>
        <a:lstStyle/>
        <a:p>
          <a:pPr>
            <a:lnSpc>
              <a:spcPct val="100000"/>
            </a:lnSpc>
          </a:pPr>
          <a:r>
            <a:rPr lang="en-US"/>
            <a:t>Most common answer—limited resources at the time</a:t>
          </a:r>
        </a:p>
      </dgm:t>
    </dgm:pt>
    <dgm:pt modelId="{8339DDB0-69A5-47E7-9FC8-03635B9B0427}" type="parTrans" cxnId="{E05539C9-EC5F-4224-ABAD-14B43CC3A9CA}">
      <dgm:prSet/>
      <dgm:spPr/>
      <dgm:t>
        <a:bodyPr/>
        <a:lstStyle/>
        <a:p>
          <a:endParaRPr lang="en-US"/>
        </a:p>
      </dgm:t>
    </dgm:pt>
    <dgm:pt modelId="{6A31F687-894F-4DC4-8BF5-9D0D14FFCF72}" type="sibTrans" cxnId="{E05539C9-EC5F-4224-ABAD-14B43CC3A9CA}">
      <dgm:prSet/>
      <dgm:spPr/>
      <dgm:t>
        <a:bodyPr/>
        <a:lstStyle/>
        <a:p>
          <a:pPr>
            <a:lnSpc>
              <a:spcPct val="100000"/>
            </a:lnSpc>
          </a:pPr>
          <a:endParaRPr lang="en-US"/>
        </a:p>
      </dgm:t>
    </dgm:pt>
    <dgm:pt modelId="{6EEE712F-F6EE-441A-AA15-B761561ABAB5}">
      <dgm:prSet/>
      <dgm:spPr/>
      <dgm:t>
        <a:bodyPr/>
        <a:lstStyle/>
        <a:p>
          <a:pPr>
            <a:lnSpc>
              <a:spcPct val="100000"/>
            </a:lnSpc>
          </a:pPr>
          <a:r>
            <a:rPr lang="en-US" dirty="0"/>
            <a:t>When a high-level member of the organization is being investigated (to avoid lower-level members becoming involved)</a:t>
          </a:r>
        </a:p>
      </dgm:t>
    </dgm:pt>
    <dgm:pt modelId="{596BF8B1-AA24-4284-A7FD-7502BA35B8E9}" type="parTrans" cxnId="{AFED3EB6-6FF1-4F8D-BBA8-ACE76F70F583}">
      <dgm:prSet/>
      <dgm:spPr/>
      <dgm:t>
        <a:bodyPr/>
        <a:lstStyle/>
        <a:p>
          <a:endParaRPr lang="en-US"/>
        </a:p>
      </dgm:t>
    </dgm:pt>
    <dgm:pt modelId="{5114E280-9E40-48DC-ABD0-B9AA2790B120}" type="sibTrans" cxnId="{AFED3EB6-6FF1-4F8D-BBA8-ACE76F70F583}">
      <dgm:prSet/>
      <dgm:spPr/>
      <dgm:t>
        <a:bodyPr/>
        <a:lstStyle/>
        <a:p>
          <a:pPr>
            <a:lnSpc>
              <a:spcPct val="100000"/>
            </a:lnSpc>
          </a:pPr>
          <a:endParaRPr lang="en-US"/>
        </a:p>
      </dgm:t>
    </dgm:pt>
    <dgm:pt modelId="{E58DB218-2FBA-4B4A-9EA6-2E6F64353654}">
      <dgm:prSet/>
      <dgm:spPr/>
      <dgm:t>
        <a:bodyPr/>
        <a:lstStyle/>
        <a:p>
          <a:pPr>
            <a:lnSpc>
              <a:spcPct val="100000"/>
            </a:lnSpc>
          </a:pPr>
          <a:r>
            <a:rPr lang="en-US"/>
            <a:t>When HR/LR is implicated in any way</a:t>
          </a:r>
        </a:p>
      </dgm:t>
    </dgm:pt>
    <dgm:pt modelId="{FD58A5A8-6EE7-4EDD-B66B-0056BB784463}" type="parTrans" cxnId="{89B7A4E0-A532-493E-805B-A05B7D9D3FB0}">
      <dgm:prSet/>
      <dgm:spPr/>
      <dgm:t>
        <a:bodyPr/>
        <a:lstStyle/>
        <a:p>
          <a:endParaRPr lang="en-US"/>
        </a:p>
      </dgm:t>
    </dgm:pt>
    <dgm:pt modelId="{8D391169-BA0B-4BB0-B690-D19A97F1C50B}" type="sibTrans" cxnId="{89B7A4E0-A532-493E-805B-A05B7D9D3FB0}">
      <dgm:prSet/>
      <dgm:spPr/>
      <dgm:t>
        <a:bodyPr/>
        <a:lstStyle/>
        <a:p>
          <a:pPr>
            <a:lnSpc>
              <a:spcPct val="100000"/>
            </a:lnSpc>
          </a:pPr>
          <a:endParaRPr lang="en-US"/>
        </a:p>
      </dgm:t>
    </dgm:pt>
    <dgm:pt modelId="{E1DD15FA-A500-40FE-A315-B287D3748AF8}">
      <dgm:prSet/>
      <dgm:spPr/>
      <dgm:t>
        <a:bodyPr/>
        <a:lstStyle/>
        <a:p>
          <a:pPr>
            <a:lnSpc>
              <a:spcPct val="100000"/>
            </a:lnSpc>
          </a:pPr>
          <a:r>
            <a:rPr lang="en-US"/>
            <a:t>When internal processes are questioned or there are allegations of internal bias</a:t>
          </a:r>
        </a:p>
      </dgm:t>
    </dgm:pt>
    <dgm:pt modelId="{2DE34407-78C2-4BEF-8022-9C83283CF987}" type="parTrans" cxnId="{E27920B4-6978-491E-AAAD-FD14927F4F34}">
      <dgm:prSet/>
      <dgm:spPr/>
      <dgm:t>
        <a:bodyPr/>
        <a:lstStyle/>
        <a:p>
          <a:endParaRPr lang="en-US"/>
        </a:p>
      </dgm:t>
    </dgm:pt>
    <dgm:pt modelId="{DC433777-DD06-4D9B-9F1E-FF55AC774FDC}" type="sibTrans" cxnId="{E27920B4-6978-491E-AAAD-FD14927F4F34}">
      <dgm:prSet/>
      <dgm:spPr/>
      <dgm:t>
        <a:bodyPr/>
        <a:lstStyle/>
        <a:p>
          <a:endParaRPr lang="en-US"/>
        </a:p>
      </dgm:t>
    </dgm:pt>
    <dgm:pt modelId="{E4861766-2722-479A-B95D-F30A70BC36BD}" type="pres">
      <dgm:prSet presAssocID="{3B7DD3B8-49FC-4A38-B985-5B1FF2FDB1CB}" presName="root" presStyleCnt="0">
        <dgm:presLayoutVars>
          <dgm:dir/>
          <dgm:resizeHandles val="exact"/>
        </dgm:presLayoutVars>
      </dgm:prSet>
      <dgm:spPr/>
    </dgm:pt>
    <dgm:pt modelId="{612A998F-9078-4627-B772-285A76622CB9}" type="pres">
      <dgm:prSet presAssocID="{3B7DD3B8-49FC-4A38-B985-5B1FF2FDB1CB}" presName="container" presStyleCnt="0">
        <dgm:presLayoutVars>
          <dgm:dir/>
          <dgm:resizeHandles val="exact"/>
        </dgm:presLayoutVars>
      </dgm:prSet>
      <dgm:spPr/>
    </dgm:pt>
    <dgm:pt modelId="{9536E938-4A3F-40BF-B7A2-9FD78D35F210}" type="pres">
      <dgm:prSet presAssocID="{7FD119BA-300A-4A62-AD3D-77DED2CDE3EF}" presName="compNode" presStyleCnt="0"/>
      <dgm:spPr/>
    </dgm:pt>
    <dgm:pt modelId="{F2557F14-C017-4902-BC6C-2C865435760A}" type="pres">
      <dgm:prSet presAssocID="{7FD119BA-300A-4A62-AD3D-77DED2CDE3EF}" presName="iconBgRect" presStyleLbl="bgShp" presStyleIdx="0" presStyleCnt="4"/>
      <dgm:spPr/>
    </dgm:pt>
    <dgm:pt modelId="{1E882849-5051-4C25-B684-672884BD3906}" type="pres">
      <dgm:prSet presAssocID="{7FD119BA-300A-4A62-AD3D-77DED2CDE3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052264CC-F131-4E2F-B0D1-3A841B814C03}" type="pres">
      <dgm:prSet presAssocID="{7FD119BA-300A-4A62-AD3D-77DED2CDE3EF}" presName="spaceRect" presStyleCnt="0"/>
      <dgm:spPr/>
    </dgm:pt>
    <dgm:pt modelId="{B8E88734-D9F5-4BA4-B2EB-E959DEC373A8}" type="pres">
      <dgm:prSet presAssocID="{7FD119BA-300A-4A62-AD3D-77DED2CDE3EF}" presName="textRect" presStyleLbl="revTx" presStyleIdx="0" presStyleCnt="4">
        <dgm:presLayoutVars>
          <dgm:chMax val="1"/>
          <dgm:chPref val="1"/>
        </dgm:presLayoutVars>
      </dgm:prSet>
      <dgm:spPr/>
    </dgm:pt>
    <dgm:pt modelId="{D70D6687-4FE7-4A58-87B2-8B9236BB3ECF}" type="pres">
      <dgm:prSet presAssocID="{6A31F687-894F-4DC4-8BF5-9D0D14FFCF72}" presName="sibTrans" presStyleLbl="sibTrans2D1" presStyleIdx="0" presStyleCnt="0"/>
      <dgm:spPr/>
    </dgm:pt>
    <dgm:pt modelId="{AE43795E-AD74-4EED-9D47-BA9793E4E897}" type="pres">
      <dgm:prSet presAssocID="{6EEE712F-F6EE-441A-AA15-B761561ABAB5}" presName="compNode" presStyleCnt="0"/>
      <dgm:spPr/>
    </dgm:pt>
    <dgm:pt modelId="{4D2B4929-817B-40B2-834C-D30D7FDAD31B}" type="pres">
      <dgm:prSet presAssocID="{6EEE712F-F6EE-441A-AA15-B761561ABAB5}" presName="iconBgRect" presStyleLbl="bgShp" presStyleIdx="1" presStyleCnt="4"/>
      <dgm:spPr/>
    </dgm:pt>
    <dgm:pt modelId="{2EB4C230-4928-40A5-BDB6-F5875905D6A7}" type="pres">
      <dgm:prSet presAssocID="{6EEE712F-F6EE-441A-AA15-B761561ABA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0BB2D9D9-D010-4BAD-B51E-48BC64B276B7}" type="pres">
      <dgm:prSet presAssocID="{6EEE712F-F6EE-441A-AA15-B761561ABAB5}" presName="spaceRect" presStyleCnt="0"/>
      <dgm:spPr/>
    </dgm:pt>
    <dgm:pt modelId="{66E44021-364B-4FB7-A3CF-D1FB07C8F41F}" type="pres">
      <dgm:prSet presAssocID="{6EEE712F-F6EE-441A-AA15-B761561ABAB5}" presName="textRect" presStyleLbl="revTx" presStyleIdx="1" presStyleCnt="4">
        <dgm:presLayoutVars>
          <dgm:chMax val="1"/>
          <dgm:chPref val="1"/>
        </dgm:presLayoutVars>
      </dgm:prSet>
      <dgm:spPr/>
    </dgm:pt>
    <dgm:pt modelId="{10B2A177-92CF-468F-AB4E-4D760CDBC4EA}" type="pres">
      <dgm:prSet presAssocID="{5114E280-9E40-48DC-ABD0-B9AA2790B120}" presName="sibTrans" presStyleLbl="sibTrans2D1" presStyleIdx="0" presStyleCnt="0"/>
      <dgm:spPr/>
    </dgm:pt>
    <dgm:pt modelId="{36D8F517-2C64-4870-8130-FDB4A9EA65EE}" type="pres">
      <dgm:prSet presAssocID="{E58DB218-2FBA-4B4A-9EA6-2E6F64353654}" presName="compNode" presStyleCnt="0"/>
      <dgm:spPr/>
    </dgm:pt>
    <dgm:pt modelId="{75611B96-4653-4758-9909-889DA28BED01}" type="pres">
      <dgm:prSet presAssocID="{E58DB218-2FBA-4B4A-9EA6-2E6F64353654}" presName="iconBgRect" presStyleLbl="bgShp" presStyleIdx="2" presStyleCnt="4"/>
      <dgm:spPr/>
    </dgm:pt>
    <dgm:pt modelId="{595F9F78-FEBF-4184-9C68-B2C8D79ED648}" type="pres">
      <dgm:prSet presAssocID="{E58DB218-2FBA-4B4A-9EA6-2E6F643536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30156FE1-434D-461A-908A-8C4439E81715}" type="pres">
      <dgm:prSet presAssocID="{E58DB218-2FBA-4B4A-9EA6-2E6F64353654}" presName="spaceRect" presStyleCnt="0"/>
      <dgm:spPr/>
    </dgm:pt>
    <dgm:pt modelId="{D1F32FB6-01F2-4098-A6FE-EF958D441049}" type="pres">
      <dgm:prSet presAssocID="{E58DB218-2FBA-4B4A-9EA6-2E6F64353654}" presName="textRect" presStyleLbl="revTx" presStyleIdx="2" presStyleCnt="4">
        <dgm:presLayoutVars>
          <dgm:chMax val="1"/>
          <dgm:chPref val="1"/>
        </dgm:presLayoutVars>
      </dgm:prSet>
      <dgm:spPr/>
    </dgm:pt>
    <dgm:pt modelId="{7CF1079F-C0F4-4910-8AB6-D1C61FD1B5B4}" type="pres">
      <dgm:prSet presAssocID="{8D391169-BA0B-4BB0-B690-D19A97F1C50B}" presName="sibTrans" presStyleLbl="sibTrans2D1" presStyleIdx="0" presStyleCnt="0"/>
      <dgm:spPr/>
    </dgm:pt>
    <dgm:pt modelId="{8BBE9A6E-70AA-4070-882A-5D4B4E5E65C7}" type="pres">
      <dgm:prSet presAssocID="{E1DD15FA-A500-40FE-A315-B287D3748AF8}" presName="compNode" presStyleCnt="0"/>
      <dgm:spPr/>
    </dgm:pt>
    <dgm:pt modelId="{EEEE9653-1105-44FD-8687-ED3E9D0CFDFA}" type="pres">
      <dgm:prSet presAssocID="{E1DD15FA-A500-40FE-A315-B287D3748AF8}" presName="iconBgRect" presStyleLbl="bgShp" presStyleIdx="3" presStyleCnt="4"/>
      <dgm:spPr/>
    </dgm:pt>
    <dgm:pt modelId="{12EC861B-2A60-4B61-9336-F98D0DC962D7}" type="pres">
      <dgm:prSet presAssocID="{E1DD15FA-A500-40FE-A315-B287D3748A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B5DB1A3-5E17-43C6-A456-E5FFCDDE5FBF}" type="pres">
      <dgm:prSet presAssocID="{E1DD15FA-A500-40FE-A315-B287D3748AF8}" presName="spaceRect" presStyleCnt="0"/>
      <dgm:spPr/>
    </dgm:pt>
    <dgm:pt modelId="{53B79494-E083-4A61-99D1-6164FC9AE4A0}" type="pres">
      <dgm:prSet presAssocID="{E1DD15FA-A500-40FE-A315-B287D3748AF8}" presName="textRect" presStyleLbl="revTx" presStyleIdx="3" presStyleCnt="4">
        <dgm:presLayoutVars>
          <dgm:chMax val="1"/>
          <dgm:chPref val="1"/>
        </dgm:presLayoutVars>
      </dgm:prSet>
      <dgm:spPr/>
    </dgm:pt>
  </dgm:ptLst>
  <dgm:cxnLst>
    <dgm:cxn modelId="{F0E21E15-7C80-4671-B5C7-CC747F41D26D}" type="presOf" srcId="{3B7DD3B8-49FC-4A38-B985-5B1FF2FDB1CB}" destId="{E4861766-2722-479A-B95D-F30A70BC36BD}" srcOrd="0" destOrd="0" presId="urn:microsoft.com/office/officeart/2018/2/layout/IconCircleList"/>
    <dgm:cxn modelId="{34527132-CC5C-49DB-9CBB-08107832C4C4}" type="presOf" srcId="{6A31F687-894F-4DC4-8BF5-9D0D14FFCF72}" destId="{D70D6687-4FE7-4A58-87B2-8B9236BB3ECF}" srcOrd="0" destOrd="0" presId="urn:microsoft.com/office/officeart/2018/2/layout/IconCircleList"/>
    <dgm:cxn modelId="{BDB50364-2FE5-498F-913E-320DC2D56B7D}" type="presOf" srcId="{E1DD15FA-A500-40FE-A315-B287D3748AF8}" destId="{53B79494-E083-4A61-99D1-6164FC9AE4A0}" srcOrd="0" destOrd="0" presId="urn:microsoft.com/office/officeart/2018/2/layout/IconCircleList"/>
    <dgm:cxn modelId="{D320EA53-30C2-4197-8DC2-35CAC40EB679}" type="presOf" srcId="{5114E280-9E40-48DC-ABD0-B9AA2790B120}" destId="{10B2A177-92CF-468F-AB4E-4D760CDBC4EA}" srcOrd="0" destOrd="0" presId="urn:microsoft.com/office/officeart/2018/2/layout/IconCircleList"/>
    <dgm:cxn modelId="{CC899E57-C4B8-42B2-B018-6E59A37CEB4C}" type="presOf" srcId="{8D391169-BA0B-4BB0-B690-D19A97F1C50B}" destId="{7CF1079F-C0F4-4910-8AB6-D1C61FD1B5B4}" srcOrd="0" destOrd="0" presId="urn:microsoft.com/office/officeart/2018/2/layout/IconCircleList"/>
    <dgm:cxn modelId="{11A3758E-00B5-4D40-AD1E-1C2FA531BFE8}" type="presOf" srcId="{7FD119BA-300A-4A62-AD3D-77DED2CDE3EF}" destId="{B8E88734-D9F5-4BA4-B2EB-E959DEC373A8}" srcOrd="0" destOrd="0" presId="urn:microsoft.com/office/officeart/2018/2/layout/IconCircleList"/>
    <dgm:cxn modelId="{E27920B4-6978-491E-AAAD-FD14927F4F34}" srcId="{3B7DD3B8-49FC-4A38-B985-5B1FF2FDB1CB}" destId="{E1DD15FA-A500-40FE-A315-B287D3748AF8}" srcOrd="3" destOrd="0" parTransId="{2DE34407-78C2-4BEF-8022-9C83283CF987}" sibTransId="{DC433777-DD06-4D9B-9F1E-FF55AC774FDC}"/>
    <dgm:cxn modelId="{71F12FB5-FC00-4ACD-92EE-DCFBF13F4646}" type="presOf" srcId="{E58DB218-2FBA-4B4A-9EA6-2E6F64353654}" destId="{D1F32FB6-01F2-4098-A6FE-EF958D441049}" srcOrd="0" destOrd="0" presId="urn:microsoft.com/office/officeart/2018/2/layout/IconCircleList"/>
    <dgm:cxn modelId="{AFED3EB6-6FF1-4F8D-BBA8-ACE76F70F583}" srcId="{3B7DD3B8-49FC-4A38-B985-5B1FF2FDB1CB}" destId="{6EEE712F-F6EE-441A-AA15-B761561ABAB5}" srcOrd="1" destOrd="0" parTransId="{596BF8B1-AA24-4284-A7FD-7502BA35B8E9}" sibTransId="{5114E280-9E40-48DC-ABD0-B9AA2790B120}"/>
    <dgm:cxn modelId="{E05539C9-EC5F-4224-ABAD-14B43CC3A9CA}" srcId="{3B7DD3B8-49FC-4A38-B985-5B1FF2FDB1CB}" destId="{7FD119BA-300A-4A62-AD3D-77DED2CDE3EF}" srcOrd="0" destOrd="0" parTransId="{8339DDB0-69A5-47E7-9FC8-03635B9B0427}" sibTransId="{6A31F687-894F-4DC4-8BF5-9D0D14FFCF72}"/>
    <dgm:cxn modelId="{89B7A4E0-A532-493E-805B-A05B7D9D3FB0}" srcId="{3B7DD3B8-49FC-4A38-B985-5B1FF2FDB1CB}" destId="{E58DB218-2FBA-4B4A-9EA6-2E6F64353654}" srcOrd="2" destOrd="0" parTransId="{FD58A5A8-6EE7-4EDD-B66B-0056BB784463}" sibTransId="{8D391169-BA0B-4BB0-B690-D19A97F1C50B}"/>
    <dgm:cxn modelId="{CA7E1AEF-6AD2-4BFE-80CE-0CA104A39BC7}" type="presOf" srcId="{6EEE712F-F6EE-441A-AA15-B761561ABAB5}" destId="{66E44021-364B-4FB7-A3CF-D1FB07C8F41F}" srcOrd="0" destOrd="0" presId="urn:microsoft.com/office/officeart/2018/2/layout/IconCircleList"/>
    <dgm:cxn modelId="{7E82BE98-C5DB-4B6F-9563-266F7C4C7A2A}" type="presParOf" srcId="{E4861766-2722-479A-B95D-F30A70BC36BD}" destId="{612A998F-9078-4627-B772-285A76622CB9}" srcOrd="0" destOrd="0" presId="urn:microsoft.com/office/officeart/2018/2/layout/IconCircleList"/>
    <dgm:cxn modelId="{DEFFB01B-E1C7-4BC4-8BB6-86922EB54191}" type="presParOf" srcId="{612A998F-9078-4627-B772-285A76622CB9}" destId="{9536E938-4A3F-40BF-B7A2-9FD78D35F210}" srcOrd="0" destOrd="0" presId="urn:microsoft.com/office/officeart/2018/2/layout/IconCircleList"/>
    <dgm:cxn modelId="{EE0839EB-8947-401D-B2AA-228CB909D419}" type="presParOf" srcId="{9536E938-4A3F-40BF-B7A2-9FD78D35F210}" destId="{F2557F14-C017-4902-BC6C-2C865435760A}" srcOrd="0" destOrd="0" presId="urn:microsoft.com/office/officeart/2018/2/layout/IconCircleList"/>
    <dgm:cxn modelId="{5E1DBA61-BC74-4653-AFEF-4DB34118AE97}" type="presParOf" srcId="{9536E938-4A3F-40BF-B7A2-9FD78D35F210}" destId="{1E882849-5051-4C25-B684-672884BD3906}" srcOrd="1" destOrd="0" presId="urn:microsoft.com/office/officeart/2018/2/layout/IconCircleList"/>
    <dgm:cxn modelId="{737A6FF0-4840-4EA1-97D3-BE49CE92E046}" type="presParOf" srcId="{9536E938-4A3F-40BF-B7A2-9FD78D35F210}" destId="{052264CC-F131-4E2F-B0D1-3A841B814C03}" srcOrd="2" destOrd="0" presId="urn:microsoft.com/office/officeart/2018/2/layout/IconCircleList"/>
    <dgm:cxn modelId="{3BB671A3-F3DF-4DDE-821B-2F0E07732C84}" type="presParOf" srcId="{9536E938-4A3F-40BF-B7A2-9FD78D35F210}" destId="{B8E88734-D9F5-4BA4-B2EB-E959DEC373A8}" srcOrd="3" destOrd="0" presId="urn:microsoft.com/office/officeart/2018/2/layout/IconCircleList"/>
    <dgm:cxn modelId="{1467B36C-3080-4B73-8203-EC64CA7990CF}" type="presParOf" srcId="{612A998F-9078-4627-B772-285A76622CB9}" destId="{D70D6687-4FE7-4A58-87B2-8B9236BB3ECF}" srcOrd="1" destOrd="0" presId="urn:microsoft.com/office/officeart/2018/2/layout/IconCircleList"/>
    <dgm:cxn modelId="{34674F0F-2D00-408D-B1B8-7DBFD291C1CA}" type="presParOf" srcId="{612A998F-9078-4627-B772-285A76622CB9}" destId="{AE43795E-AD74-4EED-9D47-BA9793E4E897}" srcOrd="2" destOrd="0" presId="urn:microsoft.com/office/officeart/2018/2/layout/IconCircleList"/>
    <dgm:cxn modelId="{09D15BC6-BE08-495E-A1C7-23D3E6C770E3}" type="presParOf" srcId="{AE43795E-AD74-4EED-9D47-BA9793E4E897}" destId="{4D2B4929-817B-40B2-834C-D30D7FDAD31B}" srcOrd="0" destOrd="0" presId="urn:microsoft.com/office/officeart/2018/2/layout/IconCircleList"/>
    <dgm:cxn modelId="{72F012E8-E24F-48EC-9022-FB95BA29862C}" type="presParOf" srcId="{AE43795E-AD74-4EED-9D47-BA9793E4E897}" destId="{2EB4C230-4928-40A5-BDB6-F5875905D6A7}" srcOrd="1" destOrd="0" presId="urn:microsoft.com/office/officeart/2018/2/layout/IconCircleList"/>
    <dgm:cxn modelId="{35BFAAED-6129-4BA4-8A1E-0F98B9E0BEDC}" type="presParOf" srcId="{AE43795E-AD74-4EED-9D47-BA9793E4E897}" destId="{0BB2D9D9-D010-4BAD-B51E-48BC64B276B7}" srcOrd="2" destOrd="0" presId="urn:microsoft.com/office/officeart/2018/2/layout/IconCircleList"/>
    <dgm:cxn modelId="{8980CFC4-D5DD-4053-9152-3D2F01F48FF1}" type="presParOf" srcId="{AE43795E-AD74-4EED-9D47-BA9793E4E897}" destId="{66E44021-364B-4FB7-A3CF-D1FB07C8F41F}" srcOrd="3" destOrd="0" presId="urn:microsoft.com/office/officeart/2018/2/layout/IconCircleList"/>
    <dgm:cxn modelId="{9DEACA55-948C-4F16-9BB2-C6B9B3915A3A}" type="presParOf" srcId="{612A998F-9078-4627-B772-285A76622CB9}" destId="{10B2A177-92CF-468F-AB4E-4D760CDBC4EA}" srcOrd="3" destOrd="0" presId="urn:microsoft.com/office/officeart/2018/2/layout/IconCircleList"/>
    <dgm:cxn modelId="{14579489-F555-4CA1-8A05-E922792D2796}" type="presParOf" srcId="{612A998F-9078-4627-B772-285A76622CB9}" destId="{36D8F517-2C64-4870-8130-FDB4A9EA65EE}" srcOrd="4" destOrd="0" presId="urn:microsoft.com/office/officeart/2018/2/layout/IconCircleList"/>
    <dgm:cxn modelId="{C821AC47-3D8A-4A11-9E4A-DC8B1617C475}" type="presParOf" srcId="{36D8F517-2C64-4870-8130-FDB4A9EA65EE}" destId="{75611B96-4653-4758-9909-889DA28BED01}" srcOrd="0" destOrd="0" presId="urn:microsoft.com/office/officeart/2018/2/layout/IconCircleList"/>
    <dgm:cxn modelId="{3A5259FA-71D0-44EB-AF60-78380EBA53C5}" type="presParOf" srcId="{36D8F517-2C64-4870-8130-FDB4A9EA65EE}" destId="{595F9F78-FEBF-4184-9C68-B2C8D79ED648}" srcOrd="1" destOrd="0" presId="urn:microsoft.com/office/officeart/2018/2/layout/IconCircleList"/>
    <dgm:cxn modelId="{1DB2E0A2-8520-4740-9FB9-51E6F1C9F6C7}" type="presParOf" srcId="{36D8F517-2C64-4870-8130-FDB4A9EA65EE}" destId="{30156FE1-434D-461A-908A-8C4439E81715}" srcOrd="2" destOrd="0" presId="urn:microsoft.com/office/officeart/2018/2/layout/IconCircleList"/>
    <dgm:cxn modelId="{D5EDC3D6-65E9-4FA6-92CA-83E0367630CB}" type="presParOf" srcId="{36D8F517-2C64-4870-8130-FDB4A9EA65EE}" destId="{D1F32FB6-01F2-4098-A6FE-EF958D441049}" srcOrd="3" destOrd="0" presId="urn:microsoft.com/office/officeart/2018/2/layout/IconCircleList"/>
    <dgm:cxn modelId="{054AAA9C-5A28-490A-A4BF-1C38856BD745}" type="presParOf" srcId="{612A998F-9078-4627-B772-285A76622CB9}" destId="{7CF1079F-C0F4-4910-8AB6-D1C61FD1B5B4}" srcOrd="5" destOrd="0" presId="urn:microsoft.com/office/officeart/2018/2/layout/IconCircleList"/>
    <dgm:cxn modelId="{876B6C08-6B7C-40DA-91B1-A4CD2CB6F234}" type="presParOf" srcId="{612A998F-9078-4627-B772-285A76622CB9}" destId="{8BBE9A6E-70AA-4070-882A-5D4B4E5E65C7}" srcOrd="6" destOrd="0" presId="urn:microsoft.com/office/officeart/2018/2/layout/IconCircleList"/>
    <dgm:cxn modelId="{D5D47C9D-4B7D-4A45-A328-792EB2110CD0}" type="presParOf" srcId="{8BBE9A6E-70AA-4070-882A-5D4B4E5E65C7}" destId="{EEEE9653-1105-44FD-8687-ED3E9D0CFDFA}" srcOrd="0" destOrd="0" presId="urn:microsoft.com/office/officeart/2018/2/layout/IconCircleList"/>
    <dgm:cxn modelId="{0A47DB34-E6B6-4AC2-8446-665BB7C85BDF}" type="presParOf" srcId="{8BBE9A6E-70AA-4070-882A-5D4B4E5E65C7}" destId="{12EC861B-2A60-4B61-9336-F98D0DC962D7}" srcOrd="1" destOrd="0" presId="urn:microsoft.com/office/officeart/2018/2/layout/IconCircleList"/>
    <dgm:cxn modelId="{EEBCF068-7CF1-4D6B-9942-730298E9A285}" type="presParOf" srcId="{8BBE9A6E-70AA-4070-882A-5D4B4E5E65C7}" destId="{EB5DB1A3-5E17-43C6-A456-E5FFCDDE5FBF}" srcOrd="2" destOrd="0" presId="urn:microsoft.com/office/officeart/2018/2/layout/IconCircleList"/>
    <dgm:cxn modelId="{4A405F5A-9279-4E9D-8E33-6CB9E10ED0A2}" type="presParOf" srcId="{8BBE9A6E-70AA-4070-882A-5D4B4E5E65C7}" destId="{53B79494-E083-4A61-99D1-6164FC9AE4A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785D35-B03E-4341-84CE-6A0AC0CF797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F798E36-FCAD-4064-A8D4-BAA86B6FCBC7}">
      <dgm:prSet/>
      <dgm:spPr/>
      <dgm:t>
        <a:bodyPr/>
        <a:lstStyle/>
        <a:p>
          <a:r>
            <a:rPr lang="en-US"/>
            <a:t>When legal research and application might be required</a:t>
          </a:r>
        </a:p>
      </dgm:t>
    </dgm:pt>
    <dgm:pt modelId="{926A02D1-9CA4-430E-919C-94AE8DEA33C1}" type="parTrans" cxnId="{06CAC699-4F3C-43F1-9678-61759C8B4EF6}">
      <dgm:prSet/>
      <dgm:spPr/>
      <dgm:t>
        <a:bodyPr/>
        <a:lstStyle/>
        <a:p>
          <a:endParaRPr lang="en-US"/>
        </a:p>
      </dgm:t>
    </dgm:pt>
    <dgm:pt modelId="{6153B18F-85FC-43C5-B7CF-BE65C61B4043}" type="sibTrans" cxnId="{06CAC699-4F3C-43F1-9678-61759C8B4EF6}">
      <dgm:prSet/>
      <dgm:spPr/>
      <dgm:t>
        <a:bodyPr/>
        <a:lstStyle/>
        <a:p>
          <a:endParaRPr lang="en-US"/>
        </a:p>
      </dgm:t>
    </dgm:pt>
    <dgm:pt modelId="{4AD3B068-9FDF-4639-A084-98F337C6F15A}">
      <dgm:prSet/>
      <dgm:spPr/>
      <dgm:t>
        <a:bodyPr/>
        <a:lstStyle/>
        <a:p>
          <a:r>
            <a:rPr lang="en-US"/>
            <a:t>When it appears that testimony might be required at an arbitration hearing, or criminal or civil case</a:t>
          </a:r>
        </a:p>
      </dgm:t>
    </dgm:pt>
    <dgm:pt modelId="{B8551B9C-756D-4318-BD2C-375FA99F2F92}" type="parTrans" cxnId="{53D6623C-B6D2-447F-BBA1-01BFDAA94F39}">
      <dgm:prSet/>
      <dgm:spPr/>
      <dgm:t>
        <a:bodyPr/>
        <a:lstStyle/>
        <a:p>
          <a:endParaRPr lang="en-US"/>
        </a:p>
      </dgm:t>
    </dgm:pt>
    <dgm:pt modelId="{B35E464F-3D0A-43BE-9608-919D43DED19E}" type="sibTrans" cxnId="{53D6623C-B6D2-447F-BBA1-01BFDAA94F39}">
      <dgm:prSet/>
      <dgm:spPr/>
      <dgm:t>
        <a:bodyPr/>
        <a:lstStyle/>
        <a:p>
          <a:endParaRPr lang="en-US"/>
        </a:p>
      </dgm:t>
    </dgm:pt>
    <dgm:pt modelId="{694851EE-C606-432C-B643-248559EBB0D3}">
      <dgm:prSet/>
      <dgm:spPr/>
      <dgm:t>
        <a:bodyPr/>
        <a:lstStyle/>
        <a:p>
          <a:r>
            <a:rPr lang="en-US"/>
            <a:t>Send a message of seriousness </a:t>
          </a:r>
        </a:p>
      </dgm:t>
    </dgm:pt>
    <dgm:pt modelId="{D6976708-2855-41FB-8D8D-44F20FB72526}" type="parTrans" cxnId="{8C99ED68-EB68-4755-830E-7574954616F3}">
      <dgm:prSet/>
      <dgm:spPr/>
      <dgm:t>
        <a:bodyPr/>
        <a:lstStyle/>
        <a:p>
          <a:endParaRPr lang="en-US"/>
        </a:p>
      </dgm:t>
    </dgm:pt>
    <dgm:pt modelId="{5EC58A1A-9862-4D29-AEE0-446AD2BFD0F7}" type="sibTrans" cxnId="{8C99ED68-EB68-4755-830E-7574954616F3}">
      <dgm:prSet/>
      <dgm:spPr/>
      <dgm:t>
        <a:bodyPr/>
        <a:lstStyle/>
        <a:p>
          <a:endParaRPr lang="en-US"/>
        </a:p>
      </dgm:t>
    </dgm:pt>
    <dgm:pt modelId="{283FE937-7E9D-4C42-A56D-858BFCABA835}">
      <dgm:prSet/>
      <dgm:spPr/>
      <dgm:t>
        <a:bodyPr/>
        <a:lstStyle/>
        <a:p>
          <a:r>
            <a:rPr lang="en-US"/>
            <a:t>The repeat Respondent – to avoid allegations of internal targeting</a:t>
          </a:r>
        </a:p>
      </dgm:t>
    </dgm:pt>
    <dgm:pt modelId="{D949E39A-7D1B-492C-8C7B-8699A1669AA8}" type="parTrans" cxnId="{5B19D8D9-03ED-4EAC-B553-E3AC32BA4E07}">
      <dgm:prSet/>
      <dgm:spPr/>
      <dgm:t>
        <a:bodyPr/>
        <a:lstStyle/>
        <a:p>
          <a:endParaRPr lang="en-US"/>
        </a:p>
      </dgm:t>
    </dgm:pt>
    <dgm:pt modelId="{987AE6AB-4159-45A5-8EE5-875E757CF804}" type="sibTrans" cxnId="{5B19D8D9-03ED-4EAC-B553-E3AC32BA4E07}">
      <dgm:prSet/>
      <dgm:spPr/>
      <dgm:t>
        <a:bodyPr/>
        <a:lstStyle/>
        <a:p>
          <a:endParaRPr lang="en-US"/>
        </a:p>
      </dgm:t>
    </dgm:pt>
    <dgm:pt modelId="{5C4D7229-D387-4503-8874-B69CFB9CD892}">
      <dgm:prSet/>
      <dgm:spPr/>
      <dgm:t>
        <a:bodyPr/>
        <a:lstStyle/>
        <a:p>
          <a:r>
            <a:rPr lang="en-US"/>
            <a:t>When there is a higher level forensic review required, or the case is complex otherwise </a:t>
          </a:r>
        </a:p>
      </dgm:t>
    </dgm:pt>
    <dgm:pt modelId="{6A405310-3E64-4623-AF9D-CC74157D44C1}" type="parTrans" cxnId="{DF332C8C-63D2-4854-8BE4-116F00F55C1A}">
      <dgm:prSet/>
      <dgm:spPr/>
      <dgm:t>
        <a:bodyPr/>
        <a:lstStyle/>
        <a:p>
          <a:endParaRPr lang="en-US"/>
        </a:p>
      </dgm:t>
    </dgm:pt>
    <dgm:pt modelId="{F73BAC49-75F7-4EC3-9B09-BE08C1996F40}" type="sibTrans" cxnId="{DF332C8C-63D2-4854-8BE4-116F00F55C1A}">
      <dgm:prSet/>
      <dgm:spPr/>
      <dgm:t>
        <a:bodyPr/>
        <a:lstStyle/>
        <a:p>
          <a:endParaRPr lang="en-US"/>
        </a:p>
      </dgm:t>
    </dgm:pt>
    <dgm:pt modelId="{F21AF3B8-5F89-4B20-969B-07307FB23A56}" type="pres">
      <dgm:prSet presAssocID="{EA785D35-B03E-4341-84CE-6A0AC0CF797F}" presName="diagram" presStyleCnt="0">
        <dgm:presLayoutVars>
          <dgm:dir/>
          <dgm:resizeHandles val="exact"/>
        </dgm:presLayoutVars>
      </dgm:prSet>
      <dgm:spPr/>
    </dgm:pt>
    <dgm:pt modelId="{59B3F23A-0D78-4BB6-B6B5-10773E3D1D08}" type="pres">
      <dgm:prSet presAssocID="{DF798E36-FCAD-4064-A8D4-BAA86B6FCBC7}" presName="node" presStyleLbl="node1" presStyleIdx="0" presStyleCnt="5">
        <dgm:presLayoutVars>
          <dgm:bulletEnabled val="1"/>
        </dgm:presLayoutVars>
      </dgm:prSet>
      <dgm:spPr/>
    </dgm:pt>
    <dgm:pt modelId="{5F0638ED-3BA7-460A-9E31-38B8C716E2A4}" type="pres">
      <dgm:prSet presAssocID="{6153B18F-85FC-43C5-B7CF-BE65C61B4043}" presName="sibTrans" presStyleCnt="0"/>
      <dgm:spPr/>
    </dgm:pt>
    <dgm:pt modelId="{8603EEB0-76E0-4BCE-94E9-3A1B7854EF7E}" type="pres">
      <dgm:prSet presAssocID="{4AD3B068-9FDF-4639-A084-98F337C6F15A}" presName="node" presStyleLbl="node1" presStyleIdx="1" presStyleCnt="5">
        <dgm:presLayoutVars>
          <dgm:bulletEnabled val="1"/>
        </dgm:presLayoutVars>
      </dgm:prSet>
      <dgm:spPr/>
    </dgm:pt>
    <dgm:pt modelId="{AF20CB7D-50DB-4D38-A8F1-EA74DB754030}" type="pres">
      <dgm:prSet presAssocID="{B35E464F-3D0A-43BE-9608-919D43DED19E}" presName="sibTrans" presStyleCnt="0"/>
      <dgm:spPr/>
    </dgm:pt>
    <dgm:pt modelId="{8FE8A4FC-EDC4-4DC4-90BE-F574173EC85F}" type="pres">
      <dgm:prSet presAssocID="{694851EE-C606-432C-B643-248559EBB0D3}" presName="node" presStyleLbl="node1" presStyleIdx="2" presStyleCnt="5">
        <dgm:presLayoutVars>
          <dgm:bulletEnabled val="1"/>
        </dgm:presLayoutVars>
      </dgm:prSet>
      <dgm:spPr/>
    </dgm:pt>
    <dgm:pt modelId="{796322F5-FD51-40B7-B03C-0B398676CB6E}" type="pres">
      <dgm:prSet presAssocID="{5EC58A1A-9862-4D29-AEE0-446AD2BFD0F7}" presName="sibTrans" presStyleCnt="0"/>
      <dgm:spPr/>
    </dgm:pt>
    <dgm:pt modelId="{E439E00A-3228-4528-B08D-1E3269584D32}" type="pres">
      <dgm:prSet presAssocID="{283FE937-7E9D-4C42-A56D-858BFCABA835}" presName="node" presStyleLbl="node1" presStyleIdx="3" presStyleCnt="5">
        <dgm:presLayoutVars>
          <dgm:bulletEnabled val="1"/>
        </dgm:presLayoutVars>
      </dgm:prSet>
      <dgm:spPr/>
    </dgm:pt>
    <dgm:pt modelId="{3FD9DA32-B558-47F8-8BD6-3A097C7C90DC}" type="pres">
      <dgm:prSet presAssocID="{987AE6AB-4159-45A5-8EE5-875E757CF804}" presName="sibTrans" presStyleCnt="0"/>
      <dgm:spPr/>
    </dgm:pt>
    <dgm:pt modelId="{34FB9E4E-8D21-409F-BB15-092C8C57BD86}" type="pres">
      <dgm:prSet presAssocID="{5C4D7229-D387-4503-8874-B69CFB9CD892}" presName="node" presStyleLbl="node1" presStyleIdx="4" presStyleCnt="5">
        <dgm:presLayoutVars>
          <dgm:bulletEnabled val="1"/>
        </dgm:presLayoutVars>
      </dgm:prSet>
      <dgm:spPr/>
    </dgm:pt>
  </dgm:ptLst>
  <dgm:cxnLst>
    <dgm:cxn modelId="{53D6623C-B6D2-447F-BBA1-01BFDAA94F39}" srcId="{EA785D35-B03E-4341-84CE-6A0AC0CF797F}" destId="{4AD3B068-9FDF-4639-A084-98F337C6F15A}" srcOrd="1" destOrd="0" parTransId="{B8551B9C-756D-4318-BD2C-375FA99F2F92}" sibTransId="{B35E464F-3D0A-43BE-9608-919D43DED19E}"/>
    <dgm:cxn modelId="{8F72E665-E176-4121-91CD-B1F4BAE83EA1}" type="presOf" srcId="{5C4D7229-D387-4503-8874-B69CFB9CD892}" destId="{34FB9E4E-8D21-409F-BB15-092C8C57BD86}" srcOrd="0" destOrd="0" presId="urn:microsoft.com/office/officeart/2005/8/layout/default"/>
    <dgm:cxn modelId="{9D66AB68-B1E9-48EC-B6A3-CAF94AD87781}" type="presOf" srcId="{283FE937-7E9D-4C42-A56D-858BFCABA835}" destId="{E439E00A-3228-4528-B08D-1E3269584D32}" srcOrd="0" destOrd="0" presId="urn:microsoft.com/office/officeart/2005/8/layout/default"/>
    <dgm:cxn modelId="{8C99ED68-EB68-4755-830E-7574954616F3}" srcId="{EA785D35-B03E-4341-84CE-6A0AC0CF797F}" destId="{694851EE-C606-432C-B643-248559EBB0D3}" srcOrd="2" destOrd="0" parTransId="{D6976708-2855-41FB-8D8D-44F20FB72526}" sibTransId="{5EC58A1A-9862-4D29-AEE0-446AD2BFD0F7}"/>
    <dgm:cxn modelId="{2591AC50-4CBD-43F7-9255-2DA8EA9AAB29}" type="presOf" srcId="{694851EE-C606-432C-B643-248559EBB0D3}" destId="{8FE8A4FC-EDC4-4DC4-90BE-F574173EC85F}" srcOrd="0" destOrd="0" presId="urn:microsoft.com/office/officeart/2005/8/layout/default"/>
    <dgm:cxn modelId="{DF332C8C-63D2-4854-8BE4-116F00F55C1A}" srcId="{EA785D35-B03E-4341-84CE-6A0AC0CF797F}" destId="{5C4D7229-D387-4503-8874-B69CFB9CD892}" srcOrd="4" destOrd="0" parTransId="{6A405310-3E64-4623-AF9D-CC74157D44C1}" sibTransId="{F73BAC49-75F7-4EC3-9B09-BE08C1996F40}"/>
    <dgm:cxn modelId="{BE98AA91-94AE-44EE-871D-EC79C646BB6E}" type="presOf" srcId="{4AD3B068-9FDF-4639-A084-98F337C6F15A}" destId="{8603EEB0-76E0-4BCE-94E9-3A1B7854EF7E}" srcOrd="0" destOrd="0" presId="urn:microsoft.com/office/officeart/2005/8/layout/default"/>
    <dgm:cxn modelId="{06CAC699-4F3C-43F1-9678-61759C8B4EF6}" srcId="{EA785D35-B03E-4341-84CE-6A0AC0CF797F}" destId="{DF798E36-FCAD-4064-A8D4-BAA86B6FCBC7}" srcOrd="0" destOrd="0" parTransId="{926A02D1-9CA4-430E-919C-94AE8DEA33C1}" sibTransId="{6153B18F-85FC-43C5-B7CF-BE65C61B4043}"/>
    <dgm:cxn modelId="{9BFB1BA8-B0D3-4628-8008-57AF62AEE6C9}" type="presOf" srcId="{EA785D35-B03E-4341-84CE-6A0AC0CF797F}" destId="{F21AF3B8-5F89-4B20-969B-07307FB23A56}" srcOrd="0" destOrd="0" presId="urn:microsoft.com/office/officeart/2005/8/layout/default"/>
    <dgm:cxn modelId="{5B19D8D9-03ED-4EAC-B553-E3AC32BA4E07}" srcId="{EA785D35-B03E-4341-84CE-6A0AC0CF797F}" destId="{283FE937-7E9D-4C42-A56D-858BFCABA835}" srcOrd="3" destOrd="0" parTransId="{D949E39A-7D1B-492C-8C7B-8699A1669AA8}" sibTransId="{987AE6AB-4159-45A5-8EE5-875E757CF804}"/>
    <dgm:cxn modelId="{687A2BFD-2D8C-49B8-87F1-F5049CD970DC}" type="presOf" srcId="{DF798E36-FCAD-4064-A8D4-BAA86B6FCBC7}" destId="{59B3F23A-0D78-4BB6-B6B5-10773E3D1D08}" srcOrd="0" destOrd="0" presId="urn:microsoft.com/office/officeart/2005/8/layout/default"/>
    <dgm:cxn modelId="{731C3446-D058-47E9-B883-F27E3840D081}" type="presParOf" srcId="{F21AF3B8-5F89-4B20-969B-07307FB23A56}" destId="{59B3F23A-0D78-4BB6-B6B5-10773E3D1D08}" srcOrd="0" destOrd="0" presId="urn:microsoft.com/office/officeart/2005/8/layout/default"/>
    <dgm:cxn modelId="{7F3121D7-A0CA-49F8-AF28-4B2514C343F5}" type="presParOf" srcId="{F21AF3B8-5F89-4B20-969B-07307FB23A56}" destId="{5F0638ED-3BA7-460A-9E31-38B8C716E2A4}" srcOrd="1" destOrd="0" presId="urn:microsoft.com/office/officeart/2005/8/layout/default"/>
    <dgm:cxn modelId="{BC555870-9BFB-4B35-BF6A-AA7263170F5B}" type="presParOf" srcId="{F21AF3B8-5F89-4B20-969B-07307FB23A56}" destId="{8603EEB0-76E0-4BCE-94E9-3A1B7854EF7E}" srcOrd="2" destOrd="0" presId="urn:microsoft.com/office/officeart/2005/8/layout/default"/>
    <dgm:cxn modelId="{2C83A9C7-B480-41E5-BD01-4827159B67F3}" type="presParOf" srcId="{F21AF3B8-5F89-4B20-969B-07307FB23A56}" destId="{AF20CB7D-50DB-4D38-A8F1-EA74DB754030}" srcOrd="3" destOrd="0" presId="urn:microsoft.com/office/officeart/2005/8/layout/default"/>
    <dgm:cxn modelId="{5C4E4D98-F53E-41B8-9429-3F892EB3D19F}" type="presParOf" srcId="{F21AF3B8-5F89-4B20-969B-07307FB23A56}" destId="{8FE8A4FC-EDC4-4DC4-90BE-F574173EC85F}" srcOrd="4" destOrd="0" presId="urn:microsoft.com/office/officeart/2005/8/layout/default"/>
    <dgm:cxn modelId="{FCF221F4-2DFF-48BA-A7CB-D92EF41B2C29}" type="presParOf" srcId="{F21AF3B8-5F89-4B20-969B-07307FB23A56}" destId="{796322F5-FD51-40B7-B03C-0B398676CB6E}" srcOrd="5" destOrd="0" presId="urn:microsoft.com/office/officeart/2005/8/layout/default"/>
    <dgm:cxn modelId="{DBEC092C-8920-4B4A-9538-661749113721}" type="presParOf" srcId="{F21AF3B8-5F89-4B20-969B-07307FB23A56}" destId="{E439E00A-3228-4528-B08D-1E3269584D32}" srcOrd="6" destOrd="0" presId="urn:microsoft.com/office/officeart/2005/8/layout/default"/>
    <dgm:cxn modelId="{29C0739F-3FB7-411C-BD8C-789416EB47A1}" type="presParOf" srcId="{F21AF3B8-5F89-4B20-969B-07307FB23A56}" destId="{3FD9DA32-B558-47F8-8BD6-3A097C7C90DC}" srcOrd="7" destOrd="0" presId="urn:microsoft.com/office/officeart/2005/8/layout/default"/>
    <dgm:cxn modelId="{49381B7A-A954-49F6-98DC-F67E16FDD41C}" type="presParOf" srcId="{F21AF3B8-5F89-4B20-969B-07307FB23A56}" destId="{34FB9E4E-8D21-409F-BB15-092C8C57BD8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A7BCE8-6338-4733-A66C-203E083A52C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5C029D9-68E4-4742-9FB4-C4802658A0DF}">
      <dgm:prSet/>
      <dgm:spPr/>
      <dgm:t>
        <a:bodyPr/>
        <a:lstStyle/>
        <a:p>
          <a:r>
            <a:rPr lang="en-US" dirty="0">
              <a:latin typeface="Arial"/>
              <a:cs typeface="Arial"/>
            </a:rPr>
            <a:t>Due Process: These are required assurances and steps that must be included in the investigations process that an employee is entitled to. </a:t>
          </a:r>
        </a:p>
      </dgm:t>
    </dgm:pt>
    <dgm:pt modelId="{3BD9301A-8710-43CF-AAE5-AF0D9BEA93BD}" type="parTrans" cxnId="{2279143E-4BFB-4B59-8D81-D53D8D7D106C}">
      <dgm:prSet/>
      <dgm:spPr/>
      <dgm:t>
        <a:bodyPr/>
        <a:lstStyle/>
        <a:p>
          <a:endParaRPr lang="en-US"/>
        </a:p>
      </dgm:t>
    </dgm:pt>
    <dgm:pt modelId="{DBEDC162-A54D-45B1-9B51-5705237871A6}" type="sibTrans" cxnId="{2279143E-4BFB-4B59-8D81-D53D8D7D106C}">
      <dgm:prSet/>
      <dgm:spPr/>
      <dgm:t>
        <a:bodyPr/>
        <a:lstStyle/>
        <a:p>
          <a:endParaRPr lang="en-US"/>
        </a:p>
      </dgm:t>
    </dgm:pt>
    <dgm:pt modelId="{AA592A16-0D59-4D54-84FC-9587AC568BB4}">
      <dgm:prSet/>
      <dgm:spPr/>
      <dgm:t>
        <a:bodyPr/>
        <a:lstStyle/>
        <a:p>
          <a:r>
            <a:rPr lang="en-US" dirty="0">
              <a:latin typeface="Arial"/>
              <a:cs typeface="Arial"/>
            </a:rPr>
            <a:t>Just Cause: A thorough investigation is necessary to assess whether there is just cause to discipline</a:t>
          </a:r>
        </a:p>
      </dgm:t>
    </dgm:pt>
    <dgm:pt modelId="{1F99DAD5-C14D-475A-A3C9-0AE69850965F}" type="parTrans" cxnId="{25FCECCD-B649-4A8D-9598-B00E9F75C3B2}">
      <dgm:prSet/>
      <dgm:spPr/>
      <dgm:t>
        <a:bodyPr/>
        <a:lstStyle/>
        <a:p>
          <a:endParaRPr lang="en-US"/>
        </a:p>
      </dgm:t>
    </dgm:pt>
    <dgm:pt modelId="{B3985BAD-913D-4BF6-B8DC-D9FDE2020860}" type="sibTrans" cxnId="{25FCECCD-B649-4A8D-9598-B00E9F75C3B2}">
      <dgm:prSet/>
      <dgm:spPr/>
      <dgm:t>
        <a:bodyPr/>
        <a:lstStyle/>
        <a:p>
          <a:endParaRPr lang="en-US"/>
        </a:p>
      </dgm:t>
    </dgm:pt>
    <dgm:pt modelId="{D445B5CC-2950-4A1C-B22D-536B1A092632}" type="pres">
      <dgm:prSet presAssocID="{2EA7BCE8-6338-4733-A66C-203E083A52C8}" presName="linear" presStyleCnt="0">
        <dgm:presLayoutVars>
          <dgm:animLvl val="lvl"/>
          <dgm:resizeHandles val="exact"/>
        </dgm:presLayoutVars>
      </dgm:prSet>
      <dgm:spPr/>
    </dgm:pt>
    <dgm:pt modelId="{6EC1FFB9-CAFA-4824-8F3F-77A22675A927}" type="pres">
      <dgm:prSet presAssocID="{D5C029D9-68E4-4742-9FB4-C4802658A0DF}" presName="parentText" presStyleLbl="node1" presStyleIdx="0" presStyleCnt="2">
        <dgm:presLayoutVars>
          <dgm:chMax val="0"/>
          <dgm:bulletEnabled val="1"/>
        </dgm:presLayoutVars>
      </dgm:prSet>
      <dgm:spPr/>
    </dgm:pt>
    <dgm:pt modelId="{8FED6B98-3CB5-421B-8E62-FEE006CB6CA8}" type="pres">
      <dgm:prSet presAssocID="{DBEDC162-A54D-45B1-9B51-5705237871A6}" presName="spacer" presStyleCnt="0"/>
      <dgm:spPr/>
    </dgm:pt>
    <dgm:pt modelId="{59B97F0A-45F6-4CA5-A77A-B1A807EDDF66}" type="pres">
      <dgm:prSet presAssocID="{AA592A16-0D59-4D54-84FC-9587AC568BB4}" presName="parentText" presStyleLbl="node1" presStyleIdx="1" presStyleCnt="2">
        <dgm:presLayoutVars>
          <dgm:chMax val="0"/>
          <dgm:bulletEnabled val="1"/>
        </dgm:presLayoutVars>
      </dgm:prSet>
      <dgm:spPr/>
    </dgm:pt>
  </dgm:ptLst>
  <dgm:cxnLst>
    <dgm:cxn modelId="{2279143E-4BFB-4B59-8D81-D53D8D7D106C}" srcId="{2EA7BCE8-6338-4733-A66C-203E083A52C8}" destId="{D5C029D9-68E4-4742-9FB4-C4802658A0DF}" srcOrd="0" destOrd="0" parTransId="{3BD9301A-8710-43CF-AAE5-AF0D9BEA93BD}" sibTransId="{DBEDC162-A54D-45B1-9B51-5705237871A6}"/>
    <dgm:cxn modelId="{7B10E38A-76F8-4890-A286-D07913DCB5A0}" type="presOf" srcId="{2EA7BCE8-6338-4733-A66C-203E083A52C8}" destId="{D445B5CC-2950-4A1C-B22D-536B1A092632}" srcOrd="0" destOrd="0" presId="urn:microsoft.com/office/officeart/2005/8/layout/vList2"/>
    <dgm:cxn modelId="{2723BCCC-56A4-4369-8A81-5C1B02264C1D}" type="presOf" srcId="{AA592A16-0D59-4D54-84FC-9587AC568BB4}" destId="{59B97F0A-45F6-4CA5-A77A-B1A807EDDF66}" srcOrd="0" destOrd="0" presId="urn:microsoft.com/office/officeart/2005/8/layout/vList2"/>
    <dgm:cxn modelId="{25FCECCD-B649-4A8D-9598-B00E9F75C3B2}" srcId="{2EA7BCE8-6338-4733-A66C-203E083A52C8}" destId="{AA592A16-0D59-4D54-84FC-9587AC568BB4}" srcOrd="1" destOrd="0" parTransId="{1F99DAD5-C14D-475A-A3C9-0AE69850965F}" sibTransId="{B3985BAD-913D-4BF6-B8DC-D9FDE2020860}"/>
    <dgm:cxn modelId="{8637D9E5-1217-4576-A96D-2968B41B0DD3}" type="presOf" srcId="{D5C029D9-68E4-4742-9FB4-C4802658A0DF}" destId="{6EC1FFB9-CAFA-4824-8F3F-77A22675A927}" srcOrd="0" destOrd="0" presId="urn:microsoft.com/office/officeart/2005/8/layout/vList2"/>
    <dgm:cxn modelId="{54CF6725-6B91-46C7-9322-9860C665350D}" type="presParOf" srcId="{D445B5CC-2950-4A1C-B22D-536B1A092632}" destId="{6EC1FFB9-CAFA-4824-8F3F-77A22675A927}" srcOrd="0" destOrd="0" presId="urn:microsoft.com/office/officeart/2005/8/layout/vList2"/>
    <dgm:cxn modelId="{69A164A6-5F1E-4890-867E-878990E622AD}" type="presParOf" srcId="{D445B5CC-2950-4A1C-B22D-536B1A092632}" destId="{8FED6B98-3CB5-421B-8E62-FEE006CB6CA8}" srcOrd="1" destOrd="0" presId="urn:microsoft.com/office/officeart/2005/8/layout/vList2"/>
    <dgm:cxn modelId="{48D27B33-E354-47F4-8582-AA8B4400A72F}" type="presParOf" srcId="{D445B5CC-2950-4A1C-B22D-536B1A092632}" destId="{59B97F0A-45F6-4CA5-A77A-B1A807EDDF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B9A2A-5845-48D3-8ECD-BAA69E5D499B}">
      <dsp:nvSpPr>
        <dsp:cNvPr id="0" name=""/>
        <dsp:cNvSpPr/>
      </dsp:nvSpPr>
      <dsp:spPr>
        <a:xfrm>
          <a:off x="5055" y="609738"/>
          <a:ext cx="1567206" cy="20863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Provide a fair and thorough process for the complainant and subject.</a:t>
          </a:r>
        </a:p>
        <a:p>
          <a:pPr marL="57150" lvl="1" indent="-57150" algn="l" defTabSz="400050">
            <a:lnSpc>
              <a:spcPct val="90000"/>
            </a:lnSpc>
            <a:spcBef>
              <a:spcPct val="0"/>
            </a:spcBef>
            <a:spcAft>
              <a:spcPct val="15000"/>
            </a:spcAft>
            <a:buChar char="•"/>
          </a:pPr>
          <a:r>
            <a:rPr lang="en-US" sz="900" kern="1200"/>
            <a:t>Helps to meet due process requirements, especially for union represented employees. </a:t>
          </a:r>
        </a:p>
        <a:p>
          <a:pPr marL="57150" lvl="1" indent="-57150" algn="l" defTabSz="400050">
            <a:lnSpc>
              <a:spcPct val="90000"/>
            </a:lnSpc>
            <a:spcBef>
              <a:spcPct val="0"/>
            </a:spcBef>
            <a:spcAft>
              <a:spcPct val="15000"/>
            </a:spcAft>
            <a:buChar char="•"/>
          </a:pPr>
          <a:r>
            <a:rPr lang="en-US" sz="900" kern="1200" dirty="0"/>
            <a:t>Helps create visible evidence that employee concerns are taken seriously. </a:t>
          </a:r>
        </a:p>
      </dsp:txBody>
      <dsp:txXfrm>
        <a:off x="50957" y="655640"/>
        <a:ext cx="1475402" cy="1994539"/>
      </dsp:txXfrm>
    </dsp:sp>
    <dsp:sp modelId="{6F448D32-57E5-4B4F-88F4-3EAD243F84F4}">
      <dsp:nvSpPr>
        <dsp:cNvPr id="0" name=""/>
        <dsp:cNvSpPr/>
      </dsp:nvSpPr>
      <dsp:spPr>
        <a:xfrm>
          <a:off x="1728982" y="1458576"/>
          <a:ext cx="332247" cy="3886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28982" y="1536309"/>
        <a:ext cx="232573" cy="233201"/>
      </dsp:txXfrm>
    </dsp:sp>
    <dsp:sp modelId="{7D6D5E29-6469-45E8-9D10-8C9A90EA9F4B}">
      <dsp:nvSpPr>
        <dsp:cNvPr id="0" name=""/>
        <dsp:cNvSpPr/>
      </dsp:nvSpPr>
      <dsp:spPr>
        <a:xfrm>
          <a:off x="2199144" y="609738"/>
          <a:ext cx="1567206" cy="208634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Find out what happened.</a:t>
          </a:r>
        </a:p>
      </dsp:txBody>
      <dsp:txXfrm>
        <a:off x="2245046" y="655640"/>
        <a:ext cx="1475402" cy="1994539"/>
      </dsp:txXfrm>
    </dsp:sp>
    <dsp:sp modelId="{1727EC1B-E515-46A8-B7A3-29E0BAAA71AC}">
      <dsp:nvSpPr>
        <dsp:cNvPr id="0" name=""/>
        <dsp:cNvSpPr/>
      </dsp:nvSpPr>
      <dsp:spPr>
        <a:xfrm>
          <a:off x="3923072" y="1458576"/>
          <a:ext cx="332247" cy="3886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23072" y="1536309"/>
        <a:ext cx="232573" cy="233201"/>
      </dsp:txXfrm>
    </dsp:sp>
    <dsp:sp modelId="{432C6E05-F9E2-494D-AC31-A837668D5489}">
      <dsp:nvSpPr>
        <dsp:cNvPr id="0" name=""/>
        <dsp:cNvSpPr/>
      </dsp:nvSpPr>
      <dsp:spPr>
        <a:xfrm>
          <a:off x="4393234" y="609738"/>
          <a:ext cx="1567206" cy="208634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Determine whether policy was violated.</a:t>
          </a:r>
        </a:p>
      </dsp:txBody>
      <dsp:txXfrm>
        <a:off x="4439136" y="655640"/>
        <a:ext cx="1475402" cy="1994539"/>
      </dsp:txXfrm>
    </dsp:sp>
    <dsp:sp modelId="{2433A34A-14F4-444B-A7FD-D8CBFF3371A1}">
      <dsp:nvSpPr>
        <dsp:cNvPr id="0" name=""/>
        <dsp:cNvSpPr/>
      </dsp:nvSpPr>
      <dsp:spPr>
        <a:xfrm>
          <a:off x="6117161" y="1458576"/>
          <a:ext cx="332247" cy="38866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17161" y="1536309"/>
        <a:ext cx="232573" cy="233201"/>
      </dsp:txXfrm>
    </dsp:sp>
    <dsp:sp modelId="{0E272636-4FE0-4D61-8C84-5F00C88961C1}">
      <dsp:nvSpPr>
        <dsp:cNvPr id="0" name=""/>
        <dsp:cNvSpPr/>
      </dsp:nvSpPr>
      <dsp:spPr>
        <a:xfrm>
          <a:off x="6587323" y="609738"/>
          <a:ext cx="1567206" cy="208634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Can provide clarity on process, procedures and policies, revealing where breakdowns may exist.</a:t>
          </a:r>
        </a:p>
      </dsp:txBody>
      <dsp:txXfrm>
        <a:off x="6633225" y="655640"/>
        <a:ext cx="1475402" cy="1994539"/>
      </dsp:txXfrm>
    </dsp:sp>
    <dsp:sp modelId="{81FEF76A-72E1-4E74-A2BC-266BAA5FD7DA}">
      <dsp:nvSpPr>
        <dsp:cNvPr id="0" name=""/>
        <dsp:cNvSpPr/>
      </dsp:nvSpPr>
      <dsp:spPr>
        <a:xfrm>
          <a:off x="8311250" y="1458576"/>
          <a:ext cx="332247" cy="3886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1250" y="1536309"/>
        <a:ext cx="232573" cy="233201"/>
      </dsp:txXfrm>
    </dsp:sp>
    <dsp:sp modelId="{4A45F456-9F5D-4E10-BEAD-2B946BD65177}">
      <dsp:nvSpPr>
        <dsp:cNvPr id="0" name=""/>
        <dsp:cNvSpPr/>
      </dsp:nvSpPr>
      <dsp:spPr>
        <a:xfrm>
          <a:off x="8781412" y="609738"/>
          <a:ext cx="1567206" cy="208634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Assist in determining next steps for the organization and any individuals involved, including assessing for discipline.</a:t>
          </a:r>
        </a:p>
      </dsp:txBody>
      <dsp:txXfrm>
        <a:off x="8827314" y="655640"/>
        <a:ext cx="1475402" cy="1994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31381-1614-4319-BC67-F74C8E2E4323}">
      <dsp:nvSpPr>
        <dsp:cNvPr id="0" name=""/>
        <dsp:cNvSpPr/>
      </dsp:nvSpPr>
      <dsp:spPr>
        <a:xfrm>
          <a:off x="184898" y="211727"/>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67F47-7EE2-4EF6-A8EF-04FD159551A2}">
      <dsp:nvSpPr>
        <dsp:cNvPr id="0" name=""/>
        <dsp:cNvSpPr/>
      </dsp:nvSpPr>
      <dsp:spPr>
        <a:xfrm>
          <a:off x="462467" y="489295"/>
          <a:ext cx="766617" cy="766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A21B0-17B0-4711-9B5A-B041B57CC544}">
      <dsp:nvSpPr>
        <dsp:cNvPr id="0" name=""/>
        <dsp:cNvSpPr/>
      </dsp:nvSpPr>
      <dsp:spPr>
        <a:xfrm>
          <a:off x="1789885" y="211727"/>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Optional part of the Complaint process</a:t>
          </a:r>
        </a:p>
      </dsp:txBody>
      <dsp:txXfrm>
        <a:off x="1789885" y="211727"/>
        <a:ext cx="3115563" cy="1321754"/>
      </dsp:txXfrm>
    </dsp:sp>
    <dsp:sp modelId="{CEF5B2D7-9D1C-429F-857E-59C277580FCC}">
      <dsp:nvSpPr>
        <dsp:cNvPr id="0" name=""/>
        <dsp:cNvSpPr/>
      </dsp:nvSpPr>
      <dsp:spPr>
        <a:xfrm>
          <a:off x="5448312" y="211727"/>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4473A-2ABB-4925-8BB7-CFEAA2FBCC57}">
      <dsp:nvSpPr>
        <dsp:cNvPr id="0" name=""/>
        <dsp:cNvSpPr/>
      </dsp:nvSpPr>
      <dsp:spPr>
        <a:xfrm>
          <a:off x="5725881" y="489295"/>
          <a:ext cx="766617" cy="766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15516-2310-4E82-B126-1BCB82403C3D}">
      <dsp:nvSpPr>
        <dsp:cNvPr id="0" name=""/>
        <dsp:cNvSpPr/>
      </dsp:nvSpPr>
      <dsp:spPr>
        <a:xfrm>
          <a:off x="7053299" y="211727"/>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Helps define the scope of the investigation</a:t>
          </a:r>
        </a:p>
      </dsp:txBody>
      <dsp:txXfrm>
        <a:off x="7053299" y="211727"/>
        <a:ext cx="3115563" cy="1321754"/>
      </dsp:txXfrm>
    </dsp:sp>
    <dsp:sp modelId="{D881F0B0-4F62-4CCD-BC6C-51534F548BAA}">
      <dsp:nvSpPr>
        <dsp:cNvPr id="0" name=""/>
        <dsp:cNvSpPr/>
      </dsp:nvSpPr>
      <dsp:spPr>
        <a:xfrm>
          <a:off x="184898" y="2161654"/>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5FE79-019E-4B95-B47E-CDF27CB2DD66}">
      <dsp:nvSpPr>
        <dsp:cNvPr id="0" name=""/>
        <dsp:cNvSpPr/>
      </dsp:nvSpPr>
      <dsp:spPr>
        <a:xfrm>
          <a:off x="462467" y="2439222"/>
          <a:ext cx="766617" cy="766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8F96E-8029-4831-969A-E68D9D3A401D}">
      <dsp:nvSpPr>
        <dsp:cNvPr id="0" name=""/>
        <dsp:cNvSpPr/>
      </dsp:nvSpPr>
      <dsp:spPr>
        <a:xfrm>
          <a:off x="1789885" y="2161654"/>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Could eliminate need for investigation from the start (even if all facts were true….)</a:t>
          </a:r>
        </a:p>
      </dsp:txBody>
      <dsp:txXfrm>
        <a:off x="1789885" y="2161654"/>
        <a:ext cx="3115563" cy="1321754"/>
      </dsp:txXfrm>
    </dsp:sp>
    <dsp:sp modelId="{C0A6285B-34E0-4214-BBDF-DF60A26D6AE3}">
      <dsp:nvSpPr>
        <dsp:cNvPr id="0" name=""/>
        <dsp:cNvSpPr/>
      </dsp:nvSpPr>
      <dsp:spPr>
        <a:xfrm>
          <a:off x="5448312" y="2161654"/>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EF27F-AC3C-4FA1-B043-B323DF2E5AB9}">
      <dsp:nvSpPr>
        <dsp:cNvPr id="0" name=""/>
        <dsp:cNvSpPr/>
      </dsp:nvSpPr>
      <dsp:spPr>
        <a:xfrm>
          <a:off x="5725881" y="2439222"/>
          <a:ext cx="766617" cy="766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D530C-4E46-4792-8B81-E44FB50A5BAA}">
      <dsp:nvSpPr>
        <dsp:cNvPr id="0" name=""/>
        <dsp:cNvSpPr/>
      </dsp:nvSpPr>
      <dsp:spPr>
        <a:xfrm>
          <a:off x="7053299" y="2161654"/>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Provides extra background for the investigator</a:t>
          </a:r>
        </a:p>
      </dsp:txBody>
      <dsp:txXfrm>
        <a:off x="7053299" y="2161654"/>
        <a:ext cx="3115563" cy="1321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C6BA7-8E07-4E14-85D3-0C19FBCA85C1}">
      <dsp:nvSpPr>
        <dsp:cNvPr id="0" name=""/>
        <dsp:cNvSpPr/>
      </dsp:nvSpPr>
      <dsp:spPr>
        <a:xfrm>
          <a:off x="0" y="2340"/>
          <a:ext cx="7168150" cy="11861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B68AF-DE4B-4DB3-BBA2-79BA850397D4}">
      <dsp:nvSpPr>
        <dsp:cNvPr id="0" name=""/>
        <dsp:cNvSpPr/>
      </dsp:nvSpPr>
      <dsp:spPr>
        <a:xfrm>
          <a:off x="358804" y="269219"/>
          <a:ext cx="652371" cy="652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FFC55-E19D-4480-A890-7C141BC89C53}">
      <dsp:nvSpPr>
        <dsp:cNvPr id="0" name=""/>
        <dsp:cNvSpPr/>
      </dsp:nvSpPr>
      <dsp:spPr>
        <a:xfrm>
          <a:off x="1369980" y="2340"/>
          <a:ext cx="5798169" cy="11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2" tIns="125532" rIns="125532" bIns="125532" numCol="1" spcCol="1270" anchor="ctr" anchorCtr="0">
          <a:noAutofit/>
        </a:bodyPr>
        <a:lstStyle/>
        <a:p>
          <a:pPr marL="0" lvl="0" indent="0" algn="l" defTabSz="977900">
            <a:lnSpc>
              <a:spcPct val="90000"/>
            </a:lnSpc>
            <a:spcBef>
              <a:spcPct val="0"/>
            </a:spcBef>
            <a:spcAft>
              <a:spcPct val="35000"/>
            </a:spcAft>
            <a:buNone/>
          </a:pPr>
          <a:r>
            <a:rPr lang="en-US" sz="2200" kern="1200"/>
            <a:t>If found to be true, then what is the </a:t>
          </a:r>
          <a:r>
            <a:rPr lang="en-US" sz="2200" i="1" kern="1200"/>
            <a:t>potential</a:t>
          </a:r>
          <a:r>
            <a:rPr lang="en-US" sz="2200" kern="1200"/>
            <a:t> disciplinary outcome- NOT predetermined.</a:t>
          </a:r>
        </a:p>
      </dsp:txBody>
      <dsp:txXfrm>
        <a:off x="1369980" y="2340"/>
        <a:ext cx="5798169" cy="1186130"/>
      </dsp:txXfrm>
    </dsp:sp>
    <dsp:sp modelId="{4E18D242-35BF-49F2-84F6-B96E69206169}">
      <dsp:nvSpPr>
        <dsp:cNvPr id="0" name=""/>
        <dsp:cNvSpPr/>
      </dsp:nvSpPr>
      <dsp:spPr>
        <a:xfrm>
          <a:off x="0" y="1485003"/>
          <a:ext cx="7168150" cy="11861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62E20-60BB-456F-914C-A8AAF46CCC44}">
      <dsp:nvSpPr>
        <dsp:cNvPr id="0" name=""/>
        <dsp:cNvSpPr/>
      </dsp:nvSpPr>
      <dsp:spPr>
        <a:xfrm>
          <a:off x="358804" y="1751882"/>
          <a:ext cx="652371" cy="652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39730-B71D-4E71-8923-118E2F940FC8}">
      <dsp:nvSpPr>
        <dsp:cNvPr id="0" name=""/>
        <dsp:cNvSpPr/>
      </dsp:nvSpPr>
      <dsp:spPr>
        <a:xfrm>
          <a:off x="1369980" y="1485003"/>
          <a:ext cx="5798169" cy="11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2" tIns="125532" rIns="125532" bIns="125532" numCol="1" spcCol="1270" anchor="ctr" anchorCtr="0">
          <a:noAutofit/>
        </a:bodyPr>
        <a:lstStyle/>
        <a:p>
          <a:pPr marL="0" lvl="0" indent="0" algn="l" defTabSz="977900">
            <a:lnSpc>
              <a:spcPct val="90000"/>
            </a:lnSpc>
            <a:spcBef>
              <a:spcPct val="0"/>
            </a:spcBef>
            <a:spcAft>
              <a:spcPct val="35000"/>
            </a:spcAft>
            <a:buNone/>
          </a:pPr>
          <a:r>
            <a:rPr lang="en-US" sz="2200" b="1" kern="1200"/>
            <a:t>Low-</a:t>
          </a:r>
          <a:r>
            <a:rPr lang="en-US" sz="2200" kern="1200"/>
            <a:t> coaching, re-training, minor incidents warranting written reprimand that may have limited retention. </a:t>
          </a:r>
        </a:p>
      </dsp:txBody>
      <dsp:txXfrm>
        <a:off x="1369980" y="1485003"/>
        <a:ext cx="5798169" cy="1186130"/>
      </dsp:txXfrm>
    </dsp:sp>
    <dsp:sp modelId="{BB8E2BA5-AC38-4416-BBF2-B97EE90EBDE3}">
      <dsp:nvSpPr>
        <dsp:cNvPr id="0" name=""/>
        <dsp:cNvSpPr/>
      </dsp:nvSpPr>
      <dsp:spPr>
        <a:xfrm>
          <a:off x="0" y="2967666"/>
          <a:ext cx="7168150" cy="11861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7D40D-4971-45AD-A1B5-C5EA988C7245}">
      <dsp:nvSpPr>
        <dsp:cNvPr id="0" name=""/>
        <dsp:cNvSpPr/>
      </dsp:nvSpPr>
      <dsp:spPr>
        <a:xfrm>
          <a:off x="358804" y="3234545"/>
          <a:ext cx="652371" cy="652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FFADC-B4E2-4F46-A980-EA8FB75C423A}">
      <dsp:nvSpPr>
        <dsp:cNvPr id="0" name=""/>
        <dsp:cNvSpPr/>
      </dsp:nvSpPr>
      <dsp:spPr>
        <a:xfrm>
          <a:off x="1369980" y="2967666"/>
          <a:ext cx="5798169" cy="11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2" tIns="125532" rIns="125532" bIns="125532" numCol="1" spcCol="1270" anchor="ctr" anchorCtr="0">
          <a:noAutofit/>
        </a:bodyPr>
        <a:lstStyle/>
        <a:p>
          <a:pPr marL="0" lvl="0" indent="0" algn="l" defTabSz="977900">
            <a:lnSpc>
              <a:spcPct val="90000"/>
            </a:lnSpc>
            <a:spcBef>
              <a:spcPct val="0"/>
            </a:spcBef>
            <a:spcAft>
              <a:spcPct val="35000"/>
            </a:spcAft>
            <a:buNone/>
          </a:pPr>
          <a:r>
            <a:rPr lang="en-US" sz="2200" b="1" kern="1200"/>
            <a:t>Medium- </a:t>
          </a:r>
          <a:r>
            <a:rPr lang="en-US" sz="2200" kern="1200"/>
            <a:t>written reprimand- less likely to have limited retention, suspensions of less than 3-5 days.</a:t>
          </a:r>
        </a:p>
      </dsp:txBody>
      <dsp:txXfrm>
        <a:off x="1369980" y="2967666"/>
        <a:ext cx="5798169" cy="1186130"/>
      </dsp:txXfrm>
    </dsp:sp>
    <dsp:sp modelId="{F3F546F4-C029-45AC-8664-11B1C4E64E1B}">
      <dsp:nvSpPr>
        <dsp:cNvPr id="0" name=""/>
        <dsp:cNvSpPr/>
      </dsp:nvSpPr>
      <dsp:spPr>
        <a:xfrm>
          <a:off x="0" y="4450329"/>
          <a:ext cx="7168150" cy="11861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97791-16E5-4385-87BE-D5C1F8C745B0}">
      <dsp:nvSpPr>
        <dsp:cNvPr id="0" name=""/>
        <dsp:cNvSpPr/>
      </dsp:nvSpPr>
      <dsp:spPr>
        <a:xfrm>
          <a:off x="358804" y="4717208"/>
          <a:ext cx="652371" cy="6523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2261A-7811-414A-B2C4-FD1330691BA6}">
      <dsp:nvSpPr>
        <dsp:cNvPr id="0" name=""/>
        <dsp:cNvSpPr/>
      </dsp:nvSpPr>
      <dsp:spPr>
        <a:xfrm>
          <a:off x="1369980" y="4450329"/>
          <a:ext cx="5798169" cy="118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2" tIns="125532" rIns="125532" bIns="125532" numCol="1" spcCol="1270" anchor="ctr" anchorCtr="0">
          <a:noAutofit/>
        </a:bodyPr>
        <a:lstStyle/>
        <a:p>
          <a:pPr marL="0" lvl="0" indent="0" algn="l" defTabSz="977900">
            <a:lnSpc>
              <a:spcPct val="90000"/>
            </a:lnSpc>
            <a:spcBef>
              <a:spcPct val="0"/>
            </a:spcBef>
            <a:spcAft>
              <a:spcPct val="35000"/>
            </a:spcAft>
            <a:buNone/>
          </a:pPr>
          <a:r>
            <a:rPr lang="en-US" sz="2200" b="1" kern="1200"/>
            <a:t>High- </a:t>
          </a:r>
          <a:r>
            <a:rPr lang="en-US" sz="2200" kern="1200"/>
            <a:t>longer</a:t>
          </a:r>
          <a:r>
            <a:rPr lang="en-US" sz="2200" b="1" kern="1200"/>
            <a:t> </a:t>
          </a:r>
          <a:r>
            <a:rPr lang="en-US" sz="2200" kern="1200"/>
            <a:t>suspensions of 5+ days and terminations, any criminal related items.</a:t>
          </a:r>
        </a:p>
      </dsp:txBody>
      <dsp:txXfrm>
        <a:off x="1369980" y="4450329"/>
        <a:ext cx="5798169" cy="11861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98A67-82CC-486A-AA7B-2C749060EFE7}">
      <dsp:nvSpPr>
        <dsp:cNvPr id="0" name=""/>
        <dsp:cNvSpPr/>
      </dsp:nvSpPr>
      <dsp:spPr>
        <a:xfrm>
          <a:off x="902689" y="413662"/>
          <a:ext cx="1261054" cy="1261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319F6-FB31-41F5-A7A3-C8ECF53B4925}">
      <dsp:nvSpPr>
        <dsp:cNvPr id="0" name=""/>
        <dsp:cNvSpPr/>
      </dsp:nvSpPr>
      <dsp:spPr>
        <a:xfrm>
          <a:off x="1171439" y="682411"/>
          <a:ext cx="723555" cy="723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58273-3E22-4F9B-ABA2-F1223356CE9D}">
      <dsp:nvSpPr>
        <dsp:cNvPr id="0" name=""/>
        <dsp:cNvSpPr/>
      </dsp:nvSpPr>
      <dsp:spPr>
        <a:xfrm>
          <a:off x="499565" y="2067504"/>
          <a:ext cx="206730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scope is established by reviewing the allegations, those known at the outset of the investigation and those which may emerge in the process and represent a potential violation of policies or work rules. </a:t>
          </a:r>
        </a:p>
      </dsp:txBody>
      <dsp:txXfrm>
        <a:off x="499565" y="2067504"/>
        <a:ext cx="2067302" cy="1350000"/>
      </dsp:txXfrm>
    </dsp:sp>
    <dsp:sp modelId="{45DA8CC2-F89C-4E08-9C3A-44B67F0492CD}">
      <dsp:nvSpPr>
        <dsp:cNvPr id="0" name=""/>
        <dsp:cNvSpPr/>
      </dsp:nvSpPr>
      <dsp:spPr>
        <a:xfrm>
          <a:off x="3331770" y="413662"/>
          <a:ext cx="1261054" cy="1261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8356A-26C3-4B2A-AD4F-807B468F9AE0}">
      <dsp:nvSpPr>
        <dsp:cNvPr id="0" name=""/>
        <dsp:cNvSpPr/>
      </dsp:nvSpPr>
      <dsp:spPr>
        <a:xfrm>
          <a:off x="3600519" y="682411"/>
          <a:ext cx="723555" cy="723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10CAE-C934-4016-8059-A001E80055DF}">
      <dsp:nvSpPr>
        <dsp:cNvPr id="0" name=""/>
        <dsp:cNvSpPr/>
      </dsp:nvSpPr>
      <dsp:spPr>
        <a:xfrm>
          <a:off x="2928646" y="2067504"/>
          <a:ext cx="206730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Includes who will be included in the investigation with a reasonable expectation as to what firsthand information or witness they provide.</a:t>
          </a:r>
        </a:p>
      </dsp:txBody>
      <dsp:txXfrm>
        <a:off x="2928646" y="2067504"/>
        <a:ext cx="2067302" cy="1350000"/>
      </dsp:txXfrm>
    </dsp:sp>
    <dsp:sp modelId="{32BDE54F-54DF-4A0C-AF87-BB37F8DE8B2D}">
      <dsp:nvSpPr>
        <dsp:cNvPr id="0" name=""/>
        <dsp:cNvSpPr/>
      </dsp:nvSpPr>
      <dsp:spPr>
        <a:xfrm>
          <a:off x="5760850" y="413662"/>
          <a:ext cx="1261054" cy="12610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B7150-0203-44C7-B1C0-CA15B3CB4212}">
      <dsp:nvSpPr>
        <dsp:cNvPr id="0" name=""/>
        <dsp:cNvSpPr/>
      </dsp:nvSpPr>
      <dsp:spPr>
        <a:xfrm>
          <a:off x="6029599" y="682411"/>
          <a:ext cx="723555" cy="723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6077E5-CFE3-4861-BB02-2B985A401F26}">
      <dsp:nvSpPr>
        <dsp:cNvPr id="0" name=""/>
        <dsp:cNvSpPr/>
      </dsp:nvSpPr>
      <dsp:spPr>
        <a:xfrm>
          <a:off x="5357726" y="2067504"/>
          <a:ext cx="206730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Includes the policies anticipated to be in play </a:t>
          </a:r>
        </a:p>
      </dsp:txBody>
      <dsp:txXfrm>
        <a:off x="5357726" y="2067504"/>
        <a:ext cx="2067302" cy="1350000"/>
      </dsp:txXfrm>
    </dsp:sp>
    <dsp:sp modelId="{26444BAF-2483-4131-B41C-96D5C774C785}">
      <dsp:nvSpPr>
        <dsp:cNvPr id="0" name=""/>
        <dsp:cNvSpPr/>
      </dsp:nvSpPr>
      <dsp:spPr>
        <a:xfrm>
          <a:off x="8189930" y="413662"/>
          <a:ext cx="1261054" cy="12610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0D723-C5C6-437E-939A-1CA39E91E963}">
      <dsp:nvSpPr>
        <dsp:cNvPr id="0" name=""/>
        <dsp:cNvSpPr/>
      </dsp:nvSpPr>
      <dsp:spPr>
        <a:xfrm>
          <a:off x="8458679" y="682411"/>
          <a:ext cx="723555" cy="723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231DDD-0565-44CA-A33B-21F33E0C378C}">
      <dsp:nvSpPr>
        <dsp:cNvPr id="0" name=""/>
        <dsp:cNvSpPr/>
      </dsp:nvSpPr>
      <dsp:spPr>
        <a:xfrm>
          <a:off x="7786806" y="2067504"/>
          <a:ext cx="206730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Determine whether unrelated claims, but potentially actionable misconduct will be incorporated or investigated separately. </a:t>
          </a:r>
        </a:p>
      </dsp:txBody>
      <dsp:txXfrm>
        <a:off x="7786806" y="2067504"/>
        <a:ext cx="2067302" cy="135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F6984-3345-4462-815C-F76FE74F0943}">
      <dsp:nvSpPr>
        <dsp:cNvPr id="0" name=""/>
        <dsp:cNvSpPr/>
      </dsp:nvSpPr>
      <dsp:spPr>
        <a:xfrm>
          <a:off x="0" y="112935"/>
          <a:ext cx="6696945" cy="955597"/>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Two main goals:</a:t>
          </a:r>
          <a:br>
            <a:rPr lang="en-US" sz="1800" kern="1200"/>
          </a:br>
          <a:r>
            <a:rPr lang="en-US" sz="1800" kern="1200"/>
            <a:t>1. Information Gathering</a:t>
          </a:r>
        </a:p>
      </dsp:txBody>
      <dsp:txXfrm>
        <a:off x="46648" y="159583"/>
        <a:ext cx="6603649" cy="862301"/>
      </dsp:txXfrm>
    </dsp:sp>
    <dsp:sp modelId="{716C57AF-1AD2-4D3A-96C8-D0D0AECCBC97}">
      <dsp:nvSpPr>
        <dsp:cNvPr id="0" name=""/>
        <dsp:cNvSpPr/>
      </dsp:nvSpPr>
      <dsp:spPr>
        <a:xfrm>
          <a:off x="0" y="1120373"/>
          <a:ext cx="6696945" cy="955597"/>
        </a:xfrm>
        <a:prstGeom prst="roundRect">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Fair opportunity to respond</a:t>
          </a:r>
        </a:p>
      </dsp:txBody>
      <dsp:txXfrm>
        <a:off x="46648" y="1167021"/>
        <a:ext cx="6603649" cy="862301"/>
      </dsp:txXfrm>
    </dsp:sp>
    <dsp:sp modelId="{42565852-4AB4-4B0E-A4F3-BE9FC35F99A0}">
      <dsp:nvSpPr>
        <dsp:cNvPr id="0" name=""/>
        <dsp:cNvSpPr/>
      </dsp:nvSpPr>
      <dsp:spPr>
        <a:xfrm>
          <a:off x="0" y="2127810"/>
          <a:ext cx="6696945" cy="955597"/>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3.What is their side of the story? What is their recollection? </a:t>
          </a:r>
        </a:p>
      </dsp:txBody>
      <dsp:txXfrm>
        <a:off x="46648" y="2174458"/>
        <a:ext cx="6603649" cy="862301"/>
      </dsp:txXfrm>
    </dsp:sp>
    <dsp:sp modelId="{533F1FE8-8E82-4D88-AE1D-BB8195AC82F1}">
      <dsp:nvSpPr>
        <dsp:cNvPr id="0" name=""/>
        <dsp:cNvSpPr/>
      </dsp:nvSpPr>
      <dsp:spPr>
        <a:xfrm>
          <a:off x="0" y="3135248"/>
          <a:ext cx="6696945" cy="955597"/>
        </a:xfrm>
        <a:prstGeom prst="roundRect">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What do they admit to?  What do they deny?</a:t>
          </a:r>
        </a:p>
      </dsp:txBody>
      <dsp:txXfrm>
        <a:off x="46648" y="3181896"/>
        <a:ext cx="6603649" cy="862301"/>
      </dsp:txXfrm>
    </dsp:sp>
    <dsp:sp modelId="{AD4B0020-8A59-4822-B0AD-CA7C1ABBCA11}">
      <dsp:nvSpPr>
        <dsp:cNvPr id="0" name=""/>
        <dsp:cNvSpPr/>
      </dsp:nvSpPr>
      <dsp:spPr>
        <a:xfrm>
          <a:off x="0" y="4142685"/>
          <a:ext cx="6696945" cy="955597"/>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5. Consider whether it is appropriate and helpful to provide as much details about the allegation(s) or data, without compromising confidentiality.  </a:t>
          </a:r>
        </a:p>
      </dsp:txBody>
      <dsp:txXfrm>
        <a:off x="46648" y="4189333"/>
        <a:ext cx="6603649" cy="8623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E266C-8778-4E58-B6B0-2CA3810498DE}">
      <dsp:nvSpPr>
        <dsp:cNvPr id="0" name=""/>
        <dsp:cNvSpPr/>
      </dsp:nvSpPr>
      <dsp:spPr>
        <a:xfrm>
          <a:off x="0" y="573705"/>
          <a:ext cx="2911971" cy="184910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B8F07338-1F05-4845-B2D5-C2FED199C150}">
      <dsp:nvSpPr>
        <dsp:cNvPr id="0" name=""/>
        <dsp:cNvSpPr/>
      </dsp:nvSpPr>
      <dsp:spPr>
        <a:xfrm>
          <a:off x="323552" y="881080"/>
          <a:ext cx="2911971" cy="18491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Held that an employer’s blanket statement to employees participating in an investigation, asking [not directing] employees not to discuss the substance of the investigation with coworkers while the investigation continued violated the NLRA.</a:t>
          </a:r>
        </a:p>
      </dsp:txBody>
      <dsp:txXfrm>
        <a:off x="377710" y="935238"/>
        <a:ext cx="2803655" cy="1740785"/>
      </dsp:txXfrm>
    </dsp:sp>
    <dsp:sp modelId="{61EADD0E-5322-4B2D-AE19-87AD7E25FC71}">
      <dsp:nvSpPr>
        <dsp:cNvPr id="0" name=""/>
        <dsp:cNvSpPr/>
      </dsp:nvSpPr>
      <dsp:spPr>
        <a:xfrm>
          <a:off x="3559075" y="573705"/>
          <a:ext cx="2911971" cy="184910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535AF094-60D2-4FD3-BA95-43535D048A0F}">
      <dsp:nvSpPr>
        <dsp:cNvPr id="0" name=""/>
        <dsp:cNvSpPr/>
      </dsp:nvSpPr>
      <dsp:spPr>
        <a:xfrm>
          <a:off x="3882628" y="881080"/>
          <a:ext cx="2911971" cy="18491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Board explicitly rejected the rationale that the employer wanted to “preserve the integrity of the investigation.” (Some very good investigators say that all the time, ahem.)</a:t>
          </a:r>
        </a:p>
      </dsp:txBody>
      <dsp:txXfrm>
        <a:off x="3936786" y="935238"/>
        <a:ext cx="2803655" cy="1740785"/>
      </dsp:txXfrm>
    </dsp:sp>
    <dsp:sp modelId="{24513BA8-249E-4969-982A-D247E1E61CCA}">
      <dsp:nvSpPr>
        <dsp:cNvPr id="0" name=""/>
        <dsp:cNvSpPr/>
      </dsp:nvSpPr>
      <dsp:spPr>
        <a:xfrm>
          <a:off x="7118151" y="573705"/>
          <a:ext cx="2911971" cy="184910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B2232BEE-90AB-495F-82FD-630AB4556D48}">
      <dsp:nvSpPr>
        <dsp:cNvPr id="0" name=""/>
        <dsp:cNvSpPr/>
      </dsp:nvSpPr>
      <dsp:spPr>
        <a:xfrm>
          <a:off x="7441703" y="881080"/>
          <a:ext cx="2911971" cy="18491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Board felt that blanket statements, without showing of need, has a tendency to “coerce employees” and was an unlawful restraint.</a:t>
          </a:r>
        </a:p>
      </dsp:txBody>
      <dsp:txXfrm>
        <a:off x="7495861" y="935238"/>
        <a:ext cx="2803655" cy="17407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453C6-2C19-4DB3-B07D-69007C6014FA}">
      <dsp:nvSpPr>
        <dsp:cNvPr id="0" name=""/>
        <dsp:cNvSpPr/>
      </dsp:nvSpPr>
      <dsp:spPr>
        <a:xfrm>
          <a:off x="0" y="565"/>
          <a:ext cx="5924550" cy="13222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B299F-3228-4AAF-9E7D-21343D122A90}">
      <dsp:nvSpPr>
        <dsp:cNvPr id="0" name=""/>
        <dsp:cNvSpPr/>
      </dsp:nvSpPr>
      <dsp:spPr>
        <a:xfrm>
          <a:off x="399993" y="298080"/>
          <a:ext cx="727260" cy="72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E7541D-A798-4A4E-9DBC-02C723B87B39}">
      <dsp:nvSpPr>
        <dsp:cNvPr id="0" name=""/>
        <dsp:cNvSpPr/>
      </dsp:nvSpPr>
      <dsp:spPr>
        <a:xfrm>
          <a:off x="1527246" y="565"/>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Up to the investigator, but most don’t.  </a:t>
          </a:r>
        </a:p>
      </dsp:txBody>
      <dsp:txXfrm>
        <a:off x="1527246" y="565"/>
        <a:ext cx="4397303" cy="1322291"/>
      </dsp:txXfrm>
    </dsp:sp>
    <dsp:sp modelId="{E45C5D79-F5F1-499D-AD76-8A0281FFA8A5}">
      <dsp:nvSpPr>
        <dsp:cNvPr id="0" name=""/>
        <dsp:cNvSpPr/>
      </dsp:nvSpPr>
      <dsp:spPr>
        <a:xfrm>
          <a:off x="0" y="1653429"/>
          <a:ext cx="5924550" cy="13222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CE006-9AB6-476A-B9AA-DE6CBF1DCB04}">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65E7FC-3C2A-4DD1-9D9C-E69CE32C0169}">
      <dsp:nvSpPr>
        <dsp:cNvPr id="0" name=""/>
        <dsp:cNvSpPr/>
      </dsp:nvSpPr>
      <dsp:spPr>
        <a:xfrm>
          <a:off x="1527246" y="1653429"/>
          <a:ext cx="2666047"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Sometimes you don’t have an option:</a:t>
          </a:r>
        </a:p>
      </dsp:txBody>
      <dsp:txXfrm>
        <a:off x="1527246" y="1653429"/>
        <a:ext cx="2666047" cy="1322291"/>
      </dsp:txXfrm>
    </dsp:sp>
    <dsp:sp modelId="{59300163-109C-46F5-82BC-C38D037745FD}">
      <dsp:nvSpPr>
        <dsp:cNvPr id="0" name=""/>
        <dsp:cNvSpPr/>
      </dsp:nvSpPr>
      <dsp:spPr>
        <a:xfrm>
          <a:off x="4193294" y="1653429"/>
          <a:ext cx="1731255"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488950">
            <a:lnSpc>
              <a:spcPct val="90000"/>
            </a:lnSpc>
            <a:spcBef>
              <a:spcPct val="0"/>
            </a:spcBef>
            <a:spcAft>
              <a:spcPct val="35000"/>
            </a:spcAft>
            <a:buNone/>
          </a:pPr>
          <a:r>
            <a:rPr lang="en-US" sz="1100" kern="1200" dirty="0"/>
            <a:t>Under 626.89 (PODPA), there must be a recording of the interview</a:t>
          </a:r>
        </a:p>
      </dsp:txBody>
      <dsp:txXfrm>
        <a:off x="4193294" y="1653429"/>
        <a:ext cx="1731255" cy="1322291"/>
      </dsp:txXfrm>
    </dsp:sp>
    <dsp:sp modelId="{448EDEA0-7CE8-489A-9C51-C90520EF3AB6}">
      <dsp:nvSpPr>
        <dsp:cNvPr id="0" name=""/>
        <dsp:cNvSpPr/>
      </dsp:nvSpPr>
      <dsp:spPr>
        <a:xfrm>
          <a:off x="0" y="3306293"/>
          <a:ext cx="5924550" cy="13222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CA4EE-FC8B-45EB-982D-07A2376258B0}">
      <dsp:nvSpPr>
        <dsp:cNvPr id="0" name=""/>
        <dsp:cNvSpPr/>
      </dsp:nvSpPr>
      <dsp:spPr>
        <a:xfrm>
          <a:off x="399993" y="3603809"/>
          <a:ext cx="727260" cy="72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BDCE6-E281-4D66-9DB6-625568DB56B3}">
      <dsp:nvSpPr>
        <dsp:cNvPr id="0" name=""/>
        <dsp:cNvSpPr/>
      </dsp:nvSpPr>
      <dsp:spPr>
        <a:xfrm>
          <a:off x="1527246" y="3306293"/>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666750">
            <a:lnSpc>
              <a:spcPct val="90000"/>
            </a:lnSpc>
            <a:spcBef>
              <a:spcPct val="0"/>
            </a:spcBef>
            <a:spcAft>
              <a:spcPct val="35000"/>
            </a:spcAft>
            <a:buNone/>
          </a:pPr>
          <a:r>
            <a:rPr lang="en-US" sz="1500" kern="1200"/>
            <a:t>Could result in more thorough record and ability to focus on the mannerisms of the interviewee, but also results in every word, inflection and pause by the investigator being scrutinized by the union.  </a:t>
          </a:r>
        </a:p>
      </dsp:txBody>
      <dsp:txXfrm>
        <a:off x="1527246" y="3306293"/>
        <a:ext cx="4397303" cy="13222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D5913-BC7C-419B-B1AB-F99F93B63279}">
      <dsp:nvSpPr>
        <dsp:cNvPr id="0" name=""/>
        <dsp:cNvSpPr/>
      </dsp:nvSpPr>
      <dsp:spPr>
        <a:xfrm>
          <a:off x="0" y="3534796"/>
          <a:ext cx="6003925" cy="1160198"/>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dirty="0">
              <a:latin typeface="Arial"/>
              <a:cs typeface="Arial"/>
            </a:rPr>
            <a:t>Tools: grid of witness statements, chronology </a:t>
          </a:r>
        </a:p>
      </dsp:txBody>
      <dsp:txXfrm>
        <a:off x="0" y="3534796"/>
        <a:ext cx="6003925" cy="1160198"/>
      </dsp:txXfrm>
    </dsp:sp>
    <dsp:sp modelId="{A4C17CCF-607A-45F5-9C0F-2AB6D3D86740}">
      <dsp:nvSpPr>
        <dsp:cNvPr id="0" name=""/>
        <dsp:cNvSpPr/>
      </dsp:nvSpPr>
      <dsp:spPr>
        <a:xfrm rot="10800000">
          <a:off x="0" y="1767813"/>
          <a:ext cx="6003925" cy="1784385"/>
        </a:xfrm>
        <a:prstGeom prst="upArrowCallou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dirty="0">
              <a:latin typeface="Arial"/>
              <a:cs typeface="Arial"/>
            </a:rPr>
            <a:t>Subjective notations should not be mistaken for objective notes (use italics, or separate) </a:t>
          </a:r>
        </a:p>
      </dsp:txBody>
      <dsp:txXfrm rot="-10800000">
        <a:off x="0" y="1767813"/>
        <a:ext cx="6003925" cy="626319"/>
      </dsp:txXfrm>
    </dsp:sp>
    <dsp:sp modelId="{938008BA-90E3-4861-918E-9F61A8F860E8}">
      <dsp:nvSpPr>
        <dsp:cNvPr id="0" name=""/>
        <dsp:cNvSpPr/>
      </dsp:nvSpPr>
      <dsp:spPr>
        <a:xfrm>
          <a:off x="2931" y="2394132"/>
          <a:ext cx="1999353" cy="5335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Change in tone or demeanor </a:t>
          </a:r>
        </a:p>
      </dsp:txBody>
      <dsp:txXfrm>
        <a:off x="2931" y="2394132"/>
        <a:ext cx="1999353" cy="533531"/>
      </dsp:txXfrm>
    </dsp:sp>
    <dsp:sp modelId="{FC0C54E2-5C2E-4AAD-8E7A-0246F30571B7}">
      <dsp:nvSpPr>
        <dsp:cNvPr id="0" name=""/>
        <dsp:cNvSpPr/>
      </dsp:nvSpPr>
      <dsp:spPr>
        <a:xfrm>
          <a:off x="2002285" y="2394132"/>
          <a:ext cx="1999353" cy="533531"/>
        </a:xfrm>
        <a:prstGeom prst="rect">
          <a:avLst/>
        </a:prstGeom>
        <a:solidFill>
          <a:schemeClr val="accent2">
            <a:tint val="40000"/>
            <a:alpha val="90000"/>
            <a:hueOff val="1461534"/>
            <a:satOff val="4861"/>
            <a:lumOff val="370"/>
            <a:alphaOff val="0"/>
          </a:schemeClr>
        </a:solidFill>
        <a:ln w="12700" cap="flat" cmpd="sng" algn="ctr">
          <a:solidFill>
            <a:schemeClr val="accent2">
              <a:tint val="40000"/>
              <a:alpha val="90000"/>
              <a:hueOff val="1461534"/>
              <a:satOff val="4861"/>
              <a:lumOff val="3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Significant fumbling of words  if previously fluid </a:t>
          </a:r>
        </a:p>
      </dsp:txBody>
      <dsp:txXfrm>
        <a:off x="2002285" y="2394132"/>
        <a:ext cx="1999353" cy="533531"/>
      </dsp:txXfrm>
    </dsp:sp>
    <dsp:sp modelId="{084064E7-889D-4355-B01C-90882EDDFE48}">
      <dsp:nvSpPr>
        <dsp:cNvPr id="0" name=""/>
        <dsp:cNvSpPr/>
      </dsp:nvSpPr>
      <dsp:spPr>
        <a:xfrm>
          <a:off x="4001639" y="2394132"/>
          <a:ext cx="1999353" cy="533531"/>
        </a:xfrm>
        <a:prstGeom prst="rect">
          <a:avLst/>
        </a:prstGeom>
        <a:solidFill>
          <a:schemeClr val="accent2">
            <a:tint val="40000"/>
            <a:alpha val="90000"/>
            <a:hueOff val="2923067"/>
            <a:satOff val="9722"/>
            <a:lumOff val="740"/>
            <a:alphaOff val="0"/>
          </a:schemeClr>
        </a:solidFill>
        <a:ln w="12700" cap="flat" cmpd="sng" algn="ctr">
          <a:solidFill>
            <a:schemeClr val="accent2">
              <a:tint val="40000"/>
              <a:alpha val="90000"/>
              <a:hueOff val="2923067"/>
              <a:satOff val="9722"/>
              <a:lumOff val="7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Vague responses </a:t>
          </a:r>
        </a:p>
      </dsp:txBody>
      <dsp:txXfrm>
        <a:off x="4001639" y="2394132"/>
        <a:ext cx="1999353" cy="533531"/>
      </dsp:txXfrm>
    </dsp:sp>
    <dsp:sp modelId="{D2669673-428F-48E9-8A1F-4C420F2A50A9}">
      <dsp:nvSpPr>
        <dsp:cNvPr id="0" name=""/>
        <dsp:cNvSpPr/>
      </dsp:nvSpPr>
      <dsp:spPr>
        <a:xfrm rot="10800000">
          <a:off x="0" y="830"/>
          <a:ext cx="6003925" cy="1784385"/>
        </a:xfrm>
        <a:prstGeom prst="upArrowCallou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defRPr b="1"/>
          </a:pPr>
          <a:r>
            <a:rPr lang="en-US" sz="1500" kern="1200" dirty="0">
              <a:latin typeface="Arial"/>
              <a:cs typeface="Arial"/>
            </a:rPr>
            <a:t>Objective (What is being said) and Subjective (what is being observed) credibility assessments</a:t>
          </a:r>
        </a:p>
      </dsp:txBody>
      <dsp:txXfrm rot="10800000">
        <a:off x="0" y="830"/>
        <a:ext cx="6003925" cy="11594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AE019-5268-46F6-B544-DA6C0B42CBD6}">
      <dsp:nvSpPr>
        <dsp:cNvPr id="0" name=""/>
        <dsp:cNvSpPr/>
      </dsp:nvSpPr>
      <dsp:spPr>
        <a:xfrm>
          <a:off x="0" y="1921"/>
          <a:ext cx="5924550" cy="9737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EF14D-DA00-4438-884B-9BC2FDB4750F}">
      <dsp:nvSpPr>
        <dsp:cNvPr id="0" name=""/>
        <dsp:cNvSpPr/>
      </dsp:nvSpPr>
      <dsp:spPr>
        <a:xfrm>
          <a:off x="294559" y="221014"/>
          <a:ext cx="535561" cy="53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5EE264-A64F-49E3-989C-C110C855FDE1}">
      <dsp:nvSpPr>
        <dsp:cNvPr id="0" name=""/>
        <dsp:cNvSpPr/>
      </dsp:nvSpPr>
      <dsp:spPr>
        <a:xfrm>
          <a:off x="1124680" y="1921"/>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622300">
            <a:lnSpc>
              <a:spcPct val="90000"/>
            </a:lnSpc>
            <a:spcBef>
              <a:spcPct val="0"/>
            </a:spcBef>
            <a:spcAft>
              <a:spcPct val="35000"/>
            </a:spcAft>
            <a:buNone/>
          </a:pPr>
          <a:r>
            <a:rPr lang="en-US" sz="1400" kern="1200"/>
            <a:t>Clear, Concise and Fact-Based – the person reading the report should be able to tell what did and didn't happen – what could you prove/disprove -- they should not have to figure it out themselves</a:t>
          </a:r>
        </a:p>
      </dsp:txBody>
      <dsp:txXfrm>
        <a:off x="1124680" y="1921"/>
        <a:ext cx="4799869" cy="973748"/>
      </dsp:txXfrm>
    </dsp:sp>
    <dsp:sp modelId="{6E9B2A85-0B0D-45DC-86ED-F5A4413BB8EB}">
      <dsp:nvSpPr>
        <dsp:cNvPr id="0" name=""/>
        <dsp:cNvSpPr/>
      </dsp:nvSpPr>
      <dsp:spPr>
        <a:xfrm>
          <a:off x="0" y="1219107"/>
          <a:ext cx="5924550" cy="9737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E6A09-C849-4600-926A-25E9B27A7A9D}">
      <dsp:nvSpPr>
        <dsp:cNvPr id="0" name=""/>
        <dsp:cNvSpPr/>
      </dsp:nvSpPr>
      <dsp:spPr>
        <a:xfrm>
          <a:off x="294559" y="1438200"/>
          <a:ext cx="535561" cy="53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18F9E0-04AD-4FA2-A481-6B3B3C8A8DD3}">
      <dsp:nvSpPr>
        <dsp:cNvPr id="0" name=""/>
        <dsp:cNvSpPr/>
      </dsp:nvSpPr>
      <dsp:spPr>
        <a:xfrm>
          <a:off x="1124680" y="1219107"/>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622300">
            <a:lnSpc>
              <a:spcPct val="90000"/>
            </a:lnSpc>
            <a:spcBef>
              <a:spcPct val="0"/>
            </a:spcBef>
            <a:spcAft>
              <a:spcPct val="35000"/>
            </a:spcAft>
            <a:buNone/>
          </a:pPr>
          <a:r>
            <a:rPr lang="en-US" sz="1400" kern="1200"/>
            <a:t>Don’t speculate – provide a summary of what you could prove and show how you got there</a:t>
          </a:r>
        </a:p>
      </dsp:txBody>
      <dsp:txXfrm>
        <a:off x="1124680" y="1219107"/>
        <a:ext cx="4799869" cy="973748"/>
      </dsp:txXfrm>
    </dsp:sp>
    <dsp:sp modelId="{D735A484-4D92-449A-9C4E-B6BA77A7A953}">
      <dsp:nvSpPr>
        <dsp:cNvPr id="0" name=""/>
        <dsp:cNvSpPr/>
      </dsp:nvSpPr>
      <dsp:spPr>
        <a:xfrm>
          <a:off x="0" y="2436293"/>
          <a:ext cx="5924550" cy="9737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E069E-B1EB-46FF-AFFD-3BCC1CC34997}">
      <dsp:nvSpPr>
        <dsp:cNvPr id="0" name=""/>
        <dsp:cNvSpPr/>
      </dsp:nvSpPr>
      <dsp:spPr>
        <a:xfrm>
          <a:off x="294559" y="2655387"/>
          <a:ext cx="535561" cy="535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E369CC-A52C-4D9E-AA65-67EA67D918CB}">
      <dsp:nvSpPr>
        <dsp:cNvPr id="0" name=""/>
        <dsp:cNvSpPr/>
      </dsp:nvSpPr>
      <dsp:spPr>
        <a:xfrm>
          <a:off x="1124680" y="2436293"/>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622300">
            <a:lnSpc>
              <a:spcPct val="90000"/>
            </a:lnSpc>
            <a:spcBef>
              <a:spcPct val="0"/>
            </a:spcBef>
            <a:spcAft>
              <a:spcPct val="35000"/>
            </a:spcAft>
            <a:buNone/>
          </a:pPr>
          <a:r>
            <a:rPr lang="en-US" sz="1400" kern="1200"/>
            <a:t>Address all allegations raised, put them into sections for easy reading and assessment for next steps and discipline</a:t>
          </a:r>
        </a:p>
      </dsp:txBody>
      <dsp:txXfrm>
        <a:off x="1124680" y="2436293"/>
        <a:ext cx="4799869" cy="973748"/>
      </dsp:txXfrm>
    </dsp:sp>
    <dsp:sp modelId="{E9143208-3246-4CB6-B685-501D3CE448C7}">
      <dsp:nvSpPr>
        <dsp:cNvPr id="0" name=""/>
        <dsp:cNvSpPr/>
      </dsp:nvSpPr>
      <dsp:spPr>
        <a:xfrm>
          <a:off x="0" y="3653479"/>
          <a:ext cx="5924550" cy="9737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2622B-2143-4720-8CC4-110EFFB15727}">
      <dsp:nvSpPr>
        <dsp:cNvPr id="0" name=""/>
        <dsp:cNvSpPr/>
      </dsp:nvSpPr>
      <dsp:spPr>
        <a:xfrm>
          <a:off x="294559" y="3872573"/>
          <a:ext cx="535561" cy="535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466267-A0B8-413B-833B-1561BD6D0381}">
      <dsp:nvSpPr>
        <dsp:cNvPr id="0" name=""/>
        <dsp:cNvSpPr/>
      </dsp:nvSpPr>
      <dsp:spPr>
        <a:xfrm>
          <a:off x="1124680" y="3653479"/>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622300">
            <a:lnSpc>
              <a:spcPct val="90000"/>
            </a:lnSpc>
            <a:spcBef>
              <a:spcPct val="0"/>
            </a:spcBef>
            <a:spcAft>
              <a:spcPct val="35000"/>
            </a:spcAft>
            <a:buNone/>
          </a:pPr>
          <a:r>
            <a:rPr lang="en-US" sz="1400" kern="1200"/>
            <a:t>Identify and review all the policies, procedures and data relevant to the allegations</a:t>
          </a:r>
        </a:p>
      </dsp:txBody>
      <dsp:txXfrm>
        <a:off x="1124680" y="3653479"/>
        <a:ext cx="4799869" cy="9737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CFFD-3208-46DF-B075-567F9A1B87ED}">
      <dsp:nvSpPr>
        <dsp:cNvPr id="0" name=""/>
        <dsp:cNvSpPr/>
      </dsp:nvSpPr>
      <dsp:spPr>
        <a:xfrm>
          <a:off x="0" y="120734"/>
          <a:ext cx="5924550" cy="216216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Closure for those participating in the investigation, either verbally or a written closure notice. If providing written notice, a simple memo that states the investigation is completed and any further action will be determined by management. </a:t>
          </a:r>
        </a:p>
      </dsp:txBody>
      <dsp:txXfrm>
        <a:off x="105548" y="226282"/>
        <a:ext cx="5713454" cy="1951064"/>
      </dsp:txXfrm>
    </dsp:sp>
    <dsp:sp modelId="{75608E77-3E1A-49ED-9409-B754D64E4D44}">
      <dsp:nvSpPr>
        <dsp:cNvPr id="0" name=""/>
        <dsp:cNvSpPr/>
      </dsp:nvSpPr>
      <dsp:spPr>
        <a:xfrm>
          <a:off x="0" y="2346255"/>
          <a:ext cx="5924550" cy="216216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Meet with department management to review findings, and discuss whether any policy failures, inconsistent practices, need for training or other department related actions are warranted. </a:t>
          </a:r>
        </a:p>
      </dsp:txBody>
      <dsp:txXfrm>
        <a:off x="105548" y="2451803"/>
        <a:ext cx="5713454" cy="19510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B7F0A-0557-4DBA-93AB-516FC32B5C4D}">
      <dsp:nvSpPr>
        <dsp:cNvPr id="0" name=""/>
        <dsp:cNvSpPr/>
      </dsp:nvSpPr>
      <dsp:spPr>
        <a:xfrm>
          <a:off x="0" y="565"/>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EEAC3-912A-4377-A622-BDE51455381D}">
      <dsp:nvSpPr>
        <dsp:cNvPr id="0" name=""/>
        <dsp:cNvSpPr/>
      </dsp:nvSpPr>
      <dsp:spPr>
        <a:xfrm>
          <a:off x="399993" y="298080"/>
          <a:ext cx="727260" cy="72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3DCA46-119A-45B3-B39A-31A77E010DC0}">
      <dsp:nvSpPr>
        <dsp:cNvPr id="0" name=""/>
        <dsp:cNvSpPr/>
      </dsp:nvSpPr>
      <dsp:spPr>
        <a:xfrm>
          <a:off x="1527246" y="565"/>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066800">
            <a:lnSpc>
              <a:spcPct val="90000"/>
            </a:lnSpc>
            <a:spcBef>
              <a:spcPct val="0"/>
            </a:spcBef>
            <a:spcAft>
              <a:spcPct val="35000"/>
            </a:spcAft>
            <a:buNone/>
          </a:pPr>
          <a:r>
            <a:rPr lang="en-US" sz="2400" kern="1200"/>
            <a:t>SHOULD NOT BE THE JOB OF THE INVESTIGATOR</a:t>
          </a:r>
        </a:p>
      </dsp:txBody>
      <dsp:txXfrm>
        <a:off x="1527246" y="565"/>
        <a:ext cx="4397303" cy="1322291"/>
      </dsp:txXfrm>
    </dsp:sp>
    <dsp:sp modelId="{2212F294-026C-4B5A-9B45-AB79EDE264E3}">
      <dsp:nvSpPr>
        <dsp:cNvPr id="0" name=""/>
        <dsp:cNvSpPr/>
      </dsp:nvSpPr>
      <dsp:spPr>
        <a:xfrm>
          <a:off x="0" y="1653429"/>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F4E3F-48AE-4163-BC41-D334DA8A1E67}">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057C64-273E-47EA-A0C2-7774BF6C95D9}">
      <dsp:nvSpPr>
        <dsp:cNvPr id="0" name=""/>
        <dsp:cNvSpPr/>
      </dsp:nvSpPr>
      <dsp:spPr>
        <a:xfrm>
          <a:off x="1527246" y="1653429"/>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066800">
            <a:lnSpc>
              <a:spcPct val="90000"/>
            </a:lnSpc>
            <a:spcBef>
              <a:spcPct val="0"/>
            </a:spcBef>
            <a:spcAft>
              <a:spcPct val="35000"/>
            </a:spcAft>
            <a:buNone/>
          </a:pPr>
          <a:r>
            <a:rPr lang="en-US" sz="2400" kern="1200"/>
            <a:t>May provide recommended determinations as to policy violations; </a:t>
          </a:r>
        </a:p>
      </dsp:txBody>
      <dsp:txXfrm>
        <a:off x="1527246" y="1653429"/>
        <a:ext cx="4397303" cy="1322291"/>
      </dsp:txXfrm>
    </dsp:sp>
    <dsp:sp modelId="{E80A2C0B-EC96-46D5-9198-61D00BA23846}">
      <dsp:nvSpPr>
        <dsp:cNvPr id="0" name=""/>
        <dsp:cNvSpPr/>
      </dsp:nvSpPr>
      <dsp:spPr>
        <a:xfrm>
          <a:off x="0" y="3306293"/>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4D98B-947A-43D2-AF5C-86BEC79219E5}">
      <dsp:nvSpPr>
        <dsp:cNvPr id="0" name=""/>
        <dsp:cNvSpPr/>
      </dsp:nvSpPr>
      <dsp:spPr>
        <a:xfrm>
          <a:off x="399993" y="3603809"/>
          <a:ext cx="727260" cy="72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69AAF4-21D9-489F-8AE3-CAE10E1BF439}">
      <dsp:nvSpPr>
        <dsp:cNvPr id="0" name=""/>
        <dsp:cNvSpPr/>
      </dsp:nvSpPr>
      <dsp:spPr>
        <a:xfrm>
          <a:off x="1527246" y="3306293"/>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066800">
            <a:lnSpc>
              <a:spcPct val="90000"/>
            </a:lnSpc>
            <a:spcBef>
              <a:spcPct val="0"/>
            </a:spcBef>
            <a:spcAft>
              <a:spcPct val="35000"/>
            </a:spcAft>
            <a:buNone/>
          </a:pPr>
          <a:r>
            <a:rPr lang="en-US" sz="2400" kern="1200"/>
            <a:t>May provide information regarding previous similar policy violations; </a:t>
          </a:r>
        </a:p>
      </dsp:txBody>
      <dsp:txXfrm>
        <a:off x="1527246" y="3306293"/>
        <a:ext cx="4397303" cy="132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38D43-623C-4F69-B62A-9D35F9674283}">
      <dsp:nvSpPr>
        <dsp:cNvPr id="0" name=""/>
        <dsp:cNvSpPr/>
      </dsp:nvSpPr>
      <dsp:spPr>
        <a:xfrm>
          <a:off x="1159944" y="469811"/>
          <a:ext cx="1291144" cy="1291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83FBA-A2C9-4FEB-885F-73DC55596A7C}">
      <dsp:nvSpPr>
        <dsp:cNvPr id="0" name=""/>
        <dsp:cNvSpPr/>
      </dsp:nvSpPr>
      <dsp:spPr>
        <a:xfrm>
          <a:off x="370911" y="211600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Have a Plan!</a:t>
          </a:r>
        </a:p>
      </dsp:txBody>
      <dsp:txXfrm>
        <a:off x="370911" y="2116008"/>
        <a:ext cx="2869209" cy="720000"/>
      </dsp:txXfrm>
    </dsp:sp>
    <dsp:sp modelId="{6F9C19A3-7DC1-496D-8A30-679D56981225}">
      <dsp:nvSpPr>
        <dsp:cNvPr id="0" name=""/>
        <dsp:cNvSpPr/>
      </dsp:nvSpPr>
      <dsp:spPr>
        <a:xfrm>
          <a:off x="4531265" y="469811"/>
          <a:ext cx="1291144" cy="1291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C1FD29-B127-4492-9429-6F1A6521A0B9}">
      <dsp:nvSpPr>
        <dsp:cNvPr id="0" name=""/>
        <dsp:cNvSpPr/>
      </dsp:nvSpPr>
      <dsp:spPr>
        <a:xfrm>
          <a:off x="3742232" y="211600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Follow the Plan!</a:t>
          </a:r>
        </a:p>
      </dsp:txBody>
      <dsp:txXfrm>
        <a:off x="3742232" y="2116008"/>
        <a:ext cx="2869209" cy="720000"/>
      </dsp:txXfrm>
    </dsp:sp>
    <dsp:sp modelId="{3EA54B66-3161-45D6-99D1-0836052C1A0D}">
      <dsp:nvSpPr>
        <dsp:cNvPr id="0" name=""/>
        <dsp:cNvSpPr/>
      </dsp:nvSpPr>
      <dsp:spPr>
        <a:xfrm>
          <a:off x="7902586" y="469811"/>
          <a:ext cx="1291144" cy="1291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9E914E-622C-4C66-AFFC-67C3AECD067D}">
      <dsp:nvSpPr>
        <dsp:cNvPr id="0" name=""/>
        <dsp:cNvSpPr/>
      </dsp:nvSpPr>
      <dsp:spPr>
        <a:xfrm>
          <a:off x="7113553" y="2116008"/>
          <a:ext cx="28692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Accept the Results!</a:t>
          </a:r>
        </a:p>
      </dsp:txBody>
      <dsp:txXfrm>
        <a:off x="7113553" y="2116008"/>
        <a:ext cx="286920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FFBD-0050-45A1-B433-C21027E497B6}">
      <dsp:nvSpPr>
        <dsp:cNvPr id="0" name=""/>
        <dsp:cNvSpPr/>
      </dsp:nvSpPr>
      <dsp:spPr>
        <a:xfrm>
          <a:off x="0" y="54247"/>
          <a:ext cx="5924550" cy="1580962"/>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Complaints can be received via:</a:t>
          </a:r>
        </a:p>
      </dsp:txBody>
      <dsp:txXfrm>
        <a:off x="77176" y="131423"/>
        <a:ext cx="5770198" cy="1426610"/>
      </dsp:txXfrm>
    </dsp:sp>
    <dsp:sp modelId="{1A77414F-0390-4F7D-B8E2-A0CF9643D819}">
      <dsp:nvSpPr>
        <dsp:cNvPr id="0" name=""/>
        <dsp:cNvSpPr/>
      </dsp:nvSpPr>
      <dsp:spPr>
        <a:xfrm>
          <a:off x="0" y="1635210"/>
          <a:ext cx="5924550" cy="233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Anonymous reporting lines</a:t>
          </a:r>
        </a:p>
        <a:p>
          <a:pPr marL="171450" lvl="1" indent="-171450" algn="l" defTabSz="800100">
            <a:lnSpc>
              <a:spcPct val="90000"/>
            </a:lnSpc>
            <a:spcBef>
              <a:spcPct val="0"/>
            </a:spcBef>
            <a:spcAft>
              <a:spcPct val="20000"/>
            </a:spcAft>
            <a:buChar char="•"/>
          </a:pPr>
          <a:r>
            <a:rPr lang="en-US" sz="1800" kern="1200" dirty="0"/>
            <a:t>Directly to HR staff, Supervisors, Managers +</a:t>
          </a:r>
        </a:p>
        <a:p>
          <a:pPr marL="171450" lvl="1" indent="-171450" algn="l" defTabSz="800100">
            <a:lnSpc>
              <a:spcPct val="90000"/>
            </a:lnSpc>
            <a:spcBef>
              <a:spcPct val="0"/>
            </a:spcBef>
            <a:spcAft>
              <a:spcPct val="20000"/>
            </a:spcAft>
            <a:buChar char="•"/>
          </a:pPr>
          <a:r>
            <a:rPr lang="en-US" sz="1800" kern="1200" dirty="0"/>
            <a:t>Employees make complaint to their supervisor/managers or to HR</a:t>
          </a:r>
        </a:p>
        <a:p>
          <a:pPr marL="171450" lvl="1" indent="-171450" algn="l" defTabSz="800100">
            <a:lnSpc>
              <a:spcPct val="90000"/>
            </a:lnSpc>
            <a:spcBef>
              <a:spcPct val="0"/>
            </a:spcBef>
            <a:spcAft>
              <a:spcPct val="20000"/>
            </a:spcAft>
            <a:buChar char="•"/>
          </a:pPr>
          <a:r>
            <a:rPr lang="en-US" sz="1800" kern="1200"/>
            <a:t>Customer complaints</a:t>
          </a:r>
        </a:p>
        <a:p>
          <a:pPr marL="342900" lvl="2" indent="-171450" algn="l" defTabSz="800100">
            <a:lnSpc>
              <a:spcPct val="90000"/>
            </a:lnSpc>
            <a:spcBef>
              <a:spcPct val="0"/>
            </a:spcBef>
            <a:spcAft>
              <a:spcPct val="20000"/>
            </a:spcAft>
            <a:buChar char="•"/>
          </a:pPr>
          <a:r>
            <a:rPr lang="en-US" sz="1800" kern="1200"/>
            <a:t>Customer experience Dept.</a:t>
          </a:r>
        </a:p>
        <a:p>
          <a:pPr marL="342900" lvl="2" indent="-171450" algn="l" defTabSz="800100">
            <a:lnSpc>
              <a:spcPct val="90000"/>
            </a:lnSpc>
            <a:spcBef>
              <a:spcPct val="0"/>
            </a:spcBef>
            <a:spcAft>
              <a:spcPct val="20000"/>
            </a:spcAft>
            <a:buChar char="•"/>
          </a:pPr>
          <a:r>
            <a:rPr lang="en-US" sz="1800" kern="1200" dirty="0"/>
            <a:t>Directly to HR </a:t>
          </a:r>
        </a:p>
        <a:p>
          <a:pPr marL="342900" lvl="2" indent="-171450" algn="l" defTabSz="800100">
            <a:lnSpc>
              <a:spcPct val="90000"/>
            </a:lnSpc>
            <a:spcBef>
              <a:spcPct val="0"/>
            </a:spcBef>
            <a:spcAft>
              <a:spcPct val="20000"/>
            </a:spcAft>
            <a:buChar char="•"/>
          </a:pPr>
          <a:r>
            <a:rPr lang="en-US" sz="1800" kern="1200" dirty="0"/>
            <a:t>Social Media/E-mail/Going to the News</a:t>
          </a:r>
        </a:p>
      </dsp:txBody>
      <dsp:txXfrm>
        <a:off x="0" y="1635210"/>
        <a:ext cx="5924550" cy="2332890"/>
      </dsp:txXfrm>
    </dsp:sp>
    <dsp:sp modelId="{2DF010BC-6E48-46AD-A11B-B58A27C1471E}">
      <dsp:nvSpPr>
        <dsp:cNvPr id="0" name=""/>
        <dsp:cNvSpPr/>
      </dsp:nvSpPr>
      <dsp:spPr>
        <a:xfrm>
          <a:off x="0" y="3968100"/>
          <a:ext cx="5924550" cy="1580962"/>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Determination of who is best placed to complete the investigation is part of the workflow and can depend on various factors</a:t>
          </a:r>
        </a:p>
      </dsp:txBody>
      <dsp:txXfrm>
        <a:off x="77176" y="4045276"/>
        <a:ext cx="5770198" cy="1426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9EB82-764F-42C8-A86A-FF65767D6DF7}">
      <dsp:nvSpPr>
        <dsp:cNvPr id="0" name=""/>
        <dsp:cNvSpPr/>
      </dsp:nvSpPr>
      <dsp:spPr>
        <a:xfrm>
          <a:off x="1108166" y="12"/>
          <a:ext cx="2542919" cy="152575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u="sng" kern="1200"/>
            <a:t>Fact Finding- Informal</a:t>
          </a:r>
          <a:endParaRPr lang="en-US" sz="1900" kern="1200"/>
        </a:p>
      </dsp:txBody>
      <dsp:txXfrm>
        <a:off x="1108166" y="12"/>
        <a:ext cx="2542919" cy="1525751"/>
      </dsp:txXfrm>
    </dsp:sp>
    <dsp:sp modelId="{671121C3-D17F-4815-A364-18EFC7974884}">
      <dsp:nvSpPr>
        <dsp:cNvPr id="0" name=""/>
        <dsp:cNvSpPr/>
      </dsp:nvSpPr>
      <dsp:spPr>
        <a:xfrm>
          <a:off x="3905377" y="12"/>
          <a:ext cx="2542919" cy="1525751"/>
        </a:xfrm>
        <a:prstGeom prst="rect">
          <a:avLst/>
        </a:prstGeom>
        <a:solidFill>
          <a:schemeClr val="accent5">
            <a:hueOff val="-3685892"/>
            <a:satOff val="4125"/>
            <a:lumOff val="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Typically conducted by department management, but can also be conducted by HR staff</a:t>
          </a:r>
        </a:p>
      </dsp:txBody>
      <dsp:txXfrm>
        <a:off x="3905377" y="12"/>
        <a:ext cx="2542919" cy="1525751"/>
      </dsp:txXfrm>
    </dsp:sp>
    <dsp:sp modelId="{68B808D0-CED1-4029-BD38-2CCFA654DBA2}">
      <dsp:nvSpPr>
        <dsp:cNvPr id="0" name=""/>
        <dsp:cNvSpPr/>
      </dsp:nvSpPr>
      <dsp:spPr>
        <a:xfrm>
          <a:off x="6702589" y="12"/>
          <a:ext cx="2542919" cy="1525751"/>
        </a:xfrm>
        <a:prstGeom prst="rect">
          <a:avLst/>
        </a:prstGeom>
        <a:solidFill>
          <a:schemeClr val="accent5">
            <a:hueOff val="-7371783"/>
            <a:satOff val="8250"/>
            <a:lumOff val="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Aids in addressing performance management concerns</a:t>
          </a:r>
        </a:p>
      </dsp:txBody>
      <dsp:txXfrm>
        <a:off x="6702589" y="12"/>
        <a:ext cx="2542919" cy="1525751"/>
      </dsp:txXfrm>
    </dsp:sp>
    <dsp:sp modelId="{9EB2B104-AD69-4956-889E-68E5C2C86C58}">
      <dsp:nvSpPr>
        <dsp:cNvPr id="0" name=""/>
        <dsp:cNvSpPr/>
      </dsp:nvSpPr>
      <dsp:spPr>
        <a:xfrm>
          <a:off x="1108166" y="1780055"/>
          <a:ext cx="2542919" cy="1525751"/>
        </a:xfrm>
        <a:prstGeom prst="rect">
          <a:avLst/>
        </a:prstGeom>
        <a:solidFill>
          <a:schemeClr val="accent5">
            <a:hueOff val="-11057675"/>
            <a:satOff val="12375"/>
            <a:lumOff val="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Minor incidents/issues or more routine issues </a:t>
          </a:r>
        </a:p>
      </dsp:txBody>
      <dsp:txXfrm>
        <a:off x="1108166" y="1780055"/>
        <a:ext cx="2542919" cy="1525751"/>
      </dsp:txXfrm>
    </dsp:sp>
    <dsp:sp modelId="{1C0AC4C8-7C9A-428D-840E-A50029CAC49E}">
      <dsp:nvSpPr>
        <dsp:cNvPr id="0" name=""/>
        <dsp:cNvSpPr/>
      </dsp:nvSpPr>
      <dsp:spPr>
        <a:xfrm>
          <a:off x="3905377" y="1780055"/>
          <a:ext cx="2542919" cy="1525751"/>
        </a:xfrm>
        <a:prstGeom prst="rect">
          <a:avLst/>
        </a:prstGeom>
        <a:solidFill>
          <a:schemeClr val="accent5">
            <a:hueOff val="-14743566"/>
            <a:satOff val="16500"/>
            <a:lumOff val="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Doesn’t require summary of findings</a:t>
          </a:r>
        </a:p>
      </dsp:txBody>
      <dsp:txXfrm>
        <a:off x="3905377" y="1780055"/>
        <a:ext cx="2542919" cy="1525751"/>
      </dsp:txXfrm>
    </dsp:sp>
    <dsp:sp modelId="{2497CD7D-933C-4EA0-A065-349F075B8BB4}">
      <dsp:nvSpPr>
        <dsp:cNvPr id="0" name=""/>
        <dsp:cNvSpPr/>
      </dsp:nvSpPr>
      <dsp:spPr>
        <a:xfrm>
          <a:off x="6702589" y="1780055"/>
          <a:ext cx="2542919" cy="1525751"/>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HR still needs awareness of how issue was addressed and resolved</a:t>
          </a:r>
        </a:p>
      </dsp:txBody>
      <dsp:txXfrm>
        <a:off x="6702589" y="1780055"/>
        <a:ext cx="2542919" cy="1525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1AD04-F038-4D37-90CF-87EC22A84A73}">
      <dsp:nvSpPr>
        <dsp:cNvPr id="0" name=""/>
        <dsp:cNvSpPr/>
      </dsp:nvSpPr>
      <dsp:spPr>
        <a:xfrm>
          <a:off x="2098052" y="270"/>
          <a:ext cx="6157657" cy="3694594"/>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Investigations- Formal</a:t>
          </a:r>
        </a:p>
        <a:p>
          <a:pPr marL="228600" lvl="1" indent="-228600" algn="l" defTabSz="889000">
            <a:lnSpc>
              <a:spcPct val="90000"/>
            </a:lnSpc>
            <a:spcBef>
              <a:spcPct val="0"/>
            </a:spcBef>
            <a:spcAft>
              <a:spcPct val="15000"/>
            </a:spcAft>
            <a:buChar char="•"/>
          </a:pPr>
          <a:r>
            <a:rPr lang="en-US" sz="2000" kern="1200"/>
            <a:t>Conducted by HR staff, dedicated investigators, Internal Affairs (police), external contracted investigators</a:t>
          </a:r>
        </a:p>
        <a:p>
          <a:pPr marL="228600" lvl="1" indent="-228600" algn="l" defTabSz="889000">
            <a:lnSpc>
              <a:spcPct val="90000"/>
            </a:lnSpc>
            <a:spcBef>
              <a:spcPct val="0"/>
            </a:spcBef>
            <a:spcAft>
              <a:spcPct val="15000"/>
            </a:spcAft>
            <a:buChar char="•"/>
          </a:pPr>
          <a:r>
            <a:rPr lang="en-US" sz="2000" kern="1200"/>
            <a:t>Complaints of harassment or discrimination of any kind</a:t>
          </a:r>
        </a:p>
        <a:p>
          <a:pPr marL="228600" lvl="1" indent="-228600" algn="l" defTabSz="889000">
            <a:lnSpc>
              <a:spcPct val="90000"/>
            </a:lnSpc>
            <a:spcBef>
              <a:spcPct val="0"/>
            </a:spcBef>
            <a:spcAft>
              <a:spcPct val="15000"/>
            </a:spcAft>
            <a:buChar char="•"/>
          </a:pPr>
          <a:r>
            <a:rPr lang="en-US" sz="2000" kern="1200"/>
            <a:t>Potential violations that are more serious in nature</a:t>
          </a:r>
        </a:p>
        <a:p>
          <a:pPr marL="228600" lvl="1" indent="-228600" algn="l" defTabSz="889000">
            <a:lnSpc>
              <a:spcPct val="90000"/>
            </a:lnSpc>
            <a:spcBef>
              <a:spcPct val="0"/>
            </a:spcBef>
            <a:spcAft>
              <a:spcPct val="15000"/>
            </a:spcAft>
            <a:buChar char="•"/>
          </a:pPr>
          <a:r>
            <a:rPr lang="en-US" sz="2000" kern="1200"/>
            <a:t>Workplace culture or employee morale concerns </a:t>
          </a:r>
        </a:p>
        <a:p>
          <a:pPr marL="228600" lvl="1" indent="-228600" algn="l" defTabSz="889000">
            <a:lnSpc>
              <a:spcPct val="90000"/>
            </a:lnSpc>
            <a:spcBef>
              <a:spcPct val="0"/>
            </a:spcBef>
            <a:spcAft>
              <a:spcPct val="15000"/>
            </a:spcAft>
            <a:buChar char="•"/>
          </a:pPr>
          <a:r>
            <a:rPr lang="en-US" sz="2000" kern="1200"/>
            <a:t>Results in a summary of findings report</a:t>
          </a:r>
        </a:p>
      </dsp:txBody>
      <dsp:txXfrm>
        <a:off x="2098052" y="270"/>
        <a:ext cx="6157657" cy="3694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236BE-6662-4BDB-B72E-CD917A2B37D2}">
      <dsp:nvSpPr>
        <dsp:cNvPr id="0" name=""/>
        <dsp:cNvSpPr/>
      </dsp:nvSpPr>
      <dsp:spPr>
        <a:xfrm>
          <a:off x="0" y="471"/>
          <a:ext cx="7621837" cy="648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13236-A429-40DC-B4D1-58F1140FE3BE}">
      <dsp:nvSpPr>
        <dsp:cNvPr id="0" name=""/>
        <dsp:cNvSpPr/>
      </dsp:nvSpPr>
      <dsp:spPr>
        <a:xfrm>
          <a:off x="196194" y="146400"/>
          <a:ext cx="356716" cy="356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D69C36-4860-4729-8FE3-7C82CF717EBC}">
      <dsp:nvSpPr>
        <dsp:cNvPr id="0" name=""/>
        <dsp:cNvSpPr/>
      </dsp:nvSpPr>
      <dsp:spPr>
        <a:xfrm>
          <a:off x="749104" y="471"/>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Factors to consider: </a:t>
          </a:r>
        </a:p>
      </dsp:txBody>
      <dsp:txXfrm>
        <a:off x="749104" y="471"/>
        <a:ext cx="6872732" cy="648575"/>
      </dsp:txXfrm>
    </dsp:sp>
    <dsp:sp modelId="{A3370952-17A6-484A-975C-717DD0CFD825}">
      <dsp:nvSpPr>
        <dsp:cNvPr id="0" name=""/>
        <dsp:cNvSpPr/>
      </dsp:nvSpPr>
      <dsp:spPr>
        <a:xfrm>
          <a:off x="0" y="811190"/>
          <a:ext cx="7621837" cy="648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EC8DC-A468-4C74-BB8D-3130D5BF73DD}">
      <dsp:nvSpPr>
        <dsp:cNvPr id="0" name=""/>
        <dsp:cNvSpPr/>
      </dsp:nvSpPr>
      <dsp:spPr>
        <a:xfrm>
          <a:off x="196194" y="957119"/>
          <a:ext cx="356716" cy="356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28E143-511C-4A66-B035-81FCEA5822EC}">
      <dsp:nvSpPr>
        <dsp:cNvPr id="0" name=""/>
        <dsp:cNvSpPr/>
      </dsp:nvSpPr>
      <dsp:spPr>
        <a:xfrm>
          <a:off x="749104" y="811190"/>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The possibility of an early, successful resolution</a:t>
          </a:r>
        </a:p>
      </dsp:txBody>
      <dsp:txXfrm>
        <a:off x="749104" y="811190"/>
        <a:ext cx="6872732" cy="648575"/>
      </dsp:txXfrm>
    </dsp:sp>
    <dsp:sp modelId="{CABC3190-A804-423B-96E0-AC9E9A2B6CAA}">
      <dsp:nvSpPr>
        <dsp:cNvPr id="0" name=""/>
        <dsp:cNvSpPr/>
      </dsp:nvSpPr>
      <dsp:spPr>
        <a:xfrm>
          <a:off x="0" y="1621909"/>
          <a:ext cx="7621837" cy="648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3316C-B46B-48DF-BB36-CE64284A6BC1}">
      <dsp:nvSpPr>
        <dsp:cNvPr id="0" name=""/>
        <dsp:cNvSpPr/>
      </dsp:nvSpPr>
      <dsp:spPr>
        <a:xfrm>
          <a:off x="196194" y="1767838"/>
          <a:ext cx="356716" cy="356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5AF288-EC05-4CEF-B3A3-6EF7E853670C}">
      <dsp:nvSpPr>
        <dsp:cNvPr id="0" name=""/>
        <dsp:cNvSpPr/>
      </dsp:nvSpPr>
      <dsp:spPr>
        <a:xfrm>
          <a:off x="749104" y="1621909"/>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a:t>The severity and frequency of issues alleged in the complaint</a:t>
          </a:r>
        </a:p>
      </dsp:txBody>
      <dsp:txXfrm>
        <a:off x="749104" y="1621909"/>
        <a:ext cx="6872732" cy="648575"/>
      </dsp:txXfrm>
    </dsp:sp>
    <dsp:sp modelId="{E5E7292F-D1D9-4C59-AA45-547F1A869DAE}">
      <dsp:nvSpPr>
        <dsp:cNvPr id="0" name=""/>
        <dsp:cNvSpPr/>
      </dsp:nvSpPr>
      <dsp:spPr>
        <a:xfrm>
          <a:off x="0" y="2432628"/>
          <a:ext cx="7621837" cy="648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6DAE9-8F19-4646-8659-D3183816D68C}">
      <dsp:nvSpPr>
        <dsp:cNvPr id="0" name=""/>
        <dsp:cNvSpPr/>
      </dsp:nvSpPr>
      <dsp:spPr>
        <a:xfrm>
          <a:off x="196194" y="2578557"/>
          <a:ext cx="356716" cy="356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587458-85C3-43AA-BB98-47C23A9588E8}">
      <dsp:nvSpPr>
        <dsp:cNvPr id="0" name=""/>
        <dsp:cNvSpPr/>
      </dsp:nvSpPr>
      <dsp:spPr>
        <a:xfrm>
          <a:off x="749104" y="2432628"/>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dirty="0"/>
            <a:t>Prior allegations or complaints of behavior </a:t>
          </a:r>
        </a:p>
      </dsp:txBody>
      <dsp:txXfrm>
        <a:off x="749104" y="2432628"/>
        <a:ext cx="6872732" cy="648575"/>
      </dsp:txXfrm>
    </dsp:sp>
    <dsp:sp modelId="{7658580E-F059-475D-BCC3-84E39D9F9BC2}">
      <dsp:nvSpPr>
        <dsp:cNvPr id="0" name=""/>
        <dsp:cNvSpPr/>
      </dsp:nvSpPr>
      <dsp:spPr>
        <a:xfrm>
          <a:off x="0" y="3243347"/>
          <a:ext cx="7621837" cy="64857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E6415-6D3E-4ED0-9ADC-F981C35BA48C}">
      <dsp:nvSpPr>
        <dsp:cNvPr id="0" name=""/>
        <dsp:cNvSpPr/>
      </dsp:nvSpPr>
      <dsp:spPr>
        <a:xfrm>
          <a:off x="196194" y="3389276"/>
          <a:ext cx="356716" cy="356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E59DAD-8A18-487F-A90C-EC67907D3ADF}">
      <dsp:nvSpPr>
        <dsp:cNvPr id="0" name=""/>
        <dsp:cNvSpPr/>
      </dsp:nvSpPr>
      <dsp:spPr>
        <a:xfrm>
          <a:off x="749104" y="3243347"/>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en-US" sz="1600" kern="1200" dirty="0"/>
            <a:t>The complainant’s expectations, i.e., whether they want a formal investigation, or just want the problem resolved</a:t>
          </a:r>
        </a:p>
      </dsp:txBody>
      <dsp:txXfrm>
        <a:off x="749104" y="3243347"/>
        <a:ext cx="6872732" cy="648575"/>
      </dsp:txXfrm>
    </dsp:sp>
    <dsp:sp modelId="{84B42081-4045-46AF-BD6A-19CAF991A3CF}">
      <dsp:nvSpPr>
        <dsp:cNvPr id="0" name=""/>
        <dsp:cNvSpPr/>
      </dsp:nvSpPr>
      <dsp:spPr>
        <a:xfrm>
          <a:off x="0" y="4054066"/>
          <a:ext cx="7621837" cy="648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015F4-7D7A-4AD7-8B5C-66E84283C284}">
      <dsp:nvSpPr>
        <dsp:cNvPr id="0" name=""/>
        <dsp:cNvSpPr/>
      </dsp:nvSpPr>
      <dsp:spPr>
        <a:xfrm>
          <a:off x="196194" y="4199995"/>
          <a:ext cx="356716" cy="3567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8574AC-F4BA-46B5-9C2D-B237286D2C6C}">
      <dsp:nvSpPr>
        <dsp:cNvPr id="0" name=""/>
        <dsp:cNvSpPr/>
      </dsp:nvSpPr>
      <dsp:spPr>
        <a:xfrm>
          <a:off x="749104" y="4054066"/>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rtl="0">
            <a:lnSpc>
              <a:spcPct val="90000"/>
            </a:lnSpc>
            <a:spcBef>
              <a:spcPct val="0"/>
            </a:spcBef>
            <a:spcAft>
              <a:spcPct val="35000"/>
            </a:spcAft>
            <a:buNone/>
          </a:pPr>
          <a:r>
            <a:rPr lang="en-US" sz="1600" kern="1200" dirty="0"/>
            <a:t>A supervisor/manager </a:t>
          </a:r>
          <a:r>
            <a:rPr lang="en-US" sz="1600" kern="1200" dirty="0">
              <a:latin typeface="Rockwell" panose="02060603020205020403" pitchFamily="18" charset="0"/>
            </a:rPr>
            <a:t>involvement and expectations </a:t>
          </a:r>
        </a:p>
      </dsp:txBody>
      <dsp:txXfrm>
        <a:off x="749104" y="4054066"/>
        <a:ext cx="6872732" cy="648575"/>
      </dsp:txXfrm>
    </dsp:sp>
    <dsp:sp modelId="{CC943B1E-D539-4648-9529-8E0D550EAC09}">
      <dsp:nvSpPr>
        <dsp:cNvPr id="0" name=""/>
        <dsp:cNvSpPr/>
      </dsp:nvSpPr>
      <dsp:spPr>
        <a:xfrm>
          <a:off x="0" y="4864785"/>
          <a:ext cx="7621837" cy="648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F50A0-B555-4C8C-8E41-3A5DE290571B}">
      <dsp:nvSpPr>
        <dsp:cNvPr id="0" name=""/>
        <dsp:cNvSpPr/>
      </dsp:nvSpPr>
      <dsp:spPr>
        <a:xfrm>
          <a:off x="196194" y="5010715"/>
          <a:ext cx="356716" cy="35671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5C8A2-5C61-4A74-98CD-534B96FE7DD0}">
      <dsp:nvSpPr>
        <dsp:cNvPr id="0" name=""/>
        <dsp:cNvSpPr/>
      </dsp:nvSpPr>
      <dsp:spPr>
        <a:xfrm>
          <a:off x="749104" y="4864785"/>
          <a:ext cx="6872732"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rtl="0">
            <a:lnSpc>
              <a:spcPct val="90000"/>
            </a:lnSpc>
            <a:spcBef>
              <a:spcPct val="0"/>
            </a:spcBef>
            <a:spcAft>
              <a:spcPct val="35000"/>
            </a:spcAft>
            <a:buNone/>
          </a:pPr>
          <a:r>
            <a:rPr lang="en-US" sz="1600" kern="1200" dirty="0"/>
            <a:t>The complexity of investigation, e.g., number of witnesses, amount of data to review</a:t>
          </a:r>
          <a:r>
            <a:rPr lang="en-US" sz="1600" kern="1200" dirty="0">
              <a:latin typeface="Calibri"/>
            </a:rPr>
            <a:t>, </a:t>
          </a:r>
          <a:r>
            <a:rPr lang="en-US" sz="1600" kern="1200" dirty="0">
              <a:latin typeface="Rockwell" panose="02060603020205020403" pitchFamily="18" charset="0"/>
            </a:rPr>
            <a:t>number of complainants</a:t>
          </a:r>
        </a:p>
      </dsp:txBody>
      <dsp:txXfrm>
        <a:off x="749104" y="4864785"/>
        <a:ext cx="6872732" cy="648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7F14-C017-4902-BC6C-2C865435760A}">
      <dsp:nvSpPr>
        <dsp:cNvPr id="0" name=""/>
        <dsp:cNvSpPr/>
      </dsp:nvSpPr>
      <dsp:spPr>
        <a:xfrm>
          <a:off x="184883" y="50168"/>
          <a:ext cx="1321746" cy="13217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82849-5051-4C25-B684-672884BD3906}">
      <dsp:nvSpPr>
        <dsp:cNvPr id="0" name=""/>
        <dsp:cNvSpPr/>
      </dsp:nvSpPr>
      <dsp:spPr>
        <a:xfrm>
          <a:off x="462450" y="327735"/>
          <a:ext cx="766613" cy="766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E88734-D9F5-4BA4-B2EB-E959DEC373A8}">
      <dsp:nvSpPr>
        <dsp:cNvPr id="0" name=""/>
        <dsp:cNvSpPr/>
      </dsp:nvSpPr>
      <dsp:spPr>
        <a:xfrm>
          <a:off x="1789861" y="50168"/>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Most common answer—limited resources at the time</a:t>
          </a:r>
        </a:p>
      </dsp:txBody>
      <dsp:txXfrm>
        <a:off x="1789861" y="50168"/>
        <a:ext cx="3115545" cy="1321746"/>
      </dsp:txXfrm>
    </dsp:sp>
    <dsp:sp modelId="{4D2B4929-817B-40B2-834C-D30D7FDAD31B}">
      <dsp:nvSpPr>
        <dsp:cNvPr id="0" name=""/>
        <dsp:cNvSpPr/>
      </dsp:nvSpPr>
      <dsp:spPr>
        <a:xfrm>
          <a:off x="5448267" y="50168"/>
          <a:ext cx="1321746" cy="13217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4C230-4928-40A5-BDB6-F5875905D6A7}">
      <dsp:nvSpPr>
        <dsp:cNvPr id="0" name=""/>
        <dsp:cNvSpPr/>
      </dsp:nvSpPr>
      <dsp:spPr>
        <a:xfrm>
          <a:off x="5725834" y="327735"/>
          <a:ext cx="766613" cy="766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E44021-364B-4FB7-A3CF-D1FB07C8F41F}">
      <dsp:nvSpPr>
        <dsp:cNvPr id="0" name=""/>
        <dsp:cNvSpPr/>
      </dsp:nvSpPr>
      <dsp:spPr>
        <a:xfrm>
          <a:off x="7053245" y="50168"/>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When a high-level member of the organization is being investigated (to avoid lower-level members becoming involved)</a:t>
          </a:r>
        </a:p>
      </dsp:txBody>
      <dsp:txXfrm>
        <a:off x="7053245" y="50168"/>
        <a:ext cx="3115545" cy="1321746"/>
      </dsp:txXfrm>
    </dsp:sp>
    <dsp:sp modelId="{75611B96-4653-4758-9909-889DA28BED01}">
      <dsp:nvSpPr>
        <dsp:cNvPr id="0" name=""/>
        <dsp:cNvSpPr/>
      </dsp:nvSpPr>
      <dsp:spPr>
        <a:xfrm>
          <a:off x="184883" y="1933904"/>
          <a:ext cx="1321746" cy="13217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F9F78-FEBF-4184-9C68-B2C8D79ED648}">
      <dsp:nvSpPr>
        <dsp:cNvPr id="0" name=""/>
        <dsp:cNvSpPr/>
      </dsp:nvSpPr>
      <dsp:spPr>
        <a:xfrm>
          <a:off x="462450" y="2211471"/>
          <a:ext cx="766613" cy="766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F32FB6-01F2-4098-A6FE-EF958D441049}">
      <dsp:nvSpPr>
        <dsp:cNvPr id="0" name=""/>
        <dsp:cNvSpPr/>
      </dsp:nvSpPr>
      <dsp:spPr>
        <a:xfrm>
          <a:off x="1789861" y="1933904"/>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When HR/LR is implicated in any way</a:t>
          </a:r>
        </a:p>
      </dsp:txBody>
      <dsp:txXfrm>
        <a:off x="1789861" y="1933904"/>
        <a:ext cx="3115545" cy="1321746"/>
      </dsp:txXfrm>
    </dsp:sp>
    <dsp:sp modelId="{EEEE9653-1105-44FD-8687-ED3E9D0CFDFA}">
      <dsp:nvSpPr>
        <dsp:cNvPr id="0" name=""/>
        <dsp:cNvSpPr/>
      </dsp:nvSpPr>
      <dsp:spPr>
        <a:xfrm>
          <a:off x="5448267" y="1933904"/>
          <a:ext cx="1321746" cy="13217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C861B-2A60-4B61-9336-F98D0DC962D7}">
      <dsp:nvSpPr>
        <dsp:cNvPr id="0" name=""/>
        <dsp:cNvSpPr/>
      </dsp:nvSpPr>
      <dsp:spPr>
        <a:xfrm>
          <a:off x="5725834" y="2211471"/>
          <a:ext cx="766613" cy="766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79494-E083-4A61-99D1-6164FC9AE4A0}">
      <dsp:nvSpPr>
        <dsp:cNvPr id="0" name=""/>
        <dsp:cNvSpPr/>
      </dsp:nvSpPr>
      <dsp:spPr>
        <a:xfrm>
          <a:off x="7053245" y="1933904"/>
          <a:ext cx="3115545" cy="1321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When internal processes are questioned or there are allegations of internal bias</a:t>
          </a:r>
        </a:p>
      </dsp:txBody>
      <dsp:txXfrm>
        <a:off x="7053245" y="1933904"/>
        <a:ext cx="3115545" cy="1321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3F23A-0D78-4BB6-B6B5-10773E3D1D08}">
      <dsp:nvSpPr>
        <dsp:cNvPr id="0" name=""/>
        <dsp:cNvSpPr/>
      </dsp:nvSpPr>
      <dsp:spPr>
        <a:xfrm>
          <a:off x="1108166" y="12"/>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legal research and application might be required</a:t>
          </a:r>
        </a:p>
      </dsp:txBody>
      <dsp:txXfrm>
        <a:off x="1108166" y="12"/>
        <a:ext cx="2542919" cy="1525751"/>
      </dsp:txXfrm>
    </dsp:sp>
    <dsp:sp modelId="{8603EEB0-76E0-4BCE-94E9-3A1B7854EF7E}">
      <dsp:nvSpPr>
        <dsp:cNvPr id="0" name=""/>
        <dsp:cNvSpPr/>
      </dsp:nvSpPr>
      <dsp:spPr>
        <a:xfrm>
          <a:off x="3905377" y="12"/>
          <a:ext cx="2542919" cy="1525751"/>
        </a:xfrm>
        <a:prstGeom prst="rect">
          <a:avLst/>
        </a:prstGeom>
        <a:solidFill>
          <a:schemeClr val="accent2">
            <a:hueOff val="553230"/>
            <a:satOff val="2550"/>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it appears that testimony might be required at an arbitration hearing, or criminal or civil case</a:t>
          </a:r>
        </a:p>
      </dsp:txBody>
      <dsp:txXfrm>
        <a:off x="3905377" y="12"/>
        <a:ext cx="2542919" cy="1525751"/>
      </dsp:txXfrm>
    </dsp:sp>
    <dsp:sp modelId="{8FE8A4FC-EDC4-4DC4-90BE-F574173EC85F}">
      <dsp:nvSpPr>
        <dsp:cNvPr id="0" name=""/>
        <dsp:cNvSpPr/>
      </dsp:nvSpPr>
      <dsp:spPr>
        <a:xfrm>
          <a:off x="6702589" y="12"/>
          <a:ext cx="2542919" cy="1525751"/>
        </a:xfrm>
        <a:prstGeom prst="rect">
          <a:avLst/>
        </a:prstGeom>
        <a:solidFill>
          <a:schemeClr val="accent2">
            <a:hueOff val="1106460"/>
            <a:satOff val="5101"/>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Send a message of seriousness </a:t>
          </a:r>
        </a:p>
      </dsp:txBody>
      <dsp:txXfrm>
        <a:off x="6702589" y="12"/>
        <a:ext cx="2542919" cy="1525751"/>
      </dsp:txXfrm>
    </dsp:sp>
    <dsp:sp modelId="{E439E00A-3228-4528-B08D-1E3269584D32}">
      <dsp:nvSpPr>
        <dsp:cNvPr id="0" name=""/>
        <dsp:cNvSpPr/>
      </dsp:nvSpPr>
      <dsp:spPr>
        <a:xfrm>
          <a:off x="2506772" y="1780055"/>
          <a:ext cx="2542919" cy="1525751"/>
        </a:xfrm>
        <a:prstGeom prst="rect">
          <a:avLst/>
        </a:prstGeom>
        <a:solidFill>
          <a:schemeClr val="accent2">
            <a:hueOff val="1659690"/>
            <a:satOff val="7651"/>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repeat Respondent – to avoid allegations of internal targeting</a:t>
          </a:r>
        </a:p>
      </dsp:txBody>
      <dsp:txXfrm>
        <a:off x="2506772" y="1780055"/>
        <a:ext cx="2542919" cy="1525751"/>
      </dsp:txXfrm>
    </dsp:sp>
    <dsp:sp modelId="{34FB9E4E-8D21-409F-BB15-092C8C57BD86}">
      <dsp:nvSpPr>
        <dsp:cNvPr id="0" name=""/>
        <dsp:cNvSpPr/>
      </dsp:nvSpPr>
      <dsp:spPr>
        <a:xfrm>
          <a:off x="5303983" y="1780055"/>
          <a:ext cx="2542919" cy="1525751"/>
        </a:xfrm>
        <a:prstGeom prst="rect">
          <a:avLst/>
        </a:prstGeom>
        <a:solidFill>
          <a:schemeClr val="accent2">
            <a:hueOff val="2212920"/>
            <a:satOff val="1020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there is a higher level forensic review required, or the case is complex otherwise </a:t>
          </a:r>
        </a:p>
      </dsp:txBody>
      <dsp:txXfrm>
        <a:off x="5303983" y="1780055"/>
        <a:ext cx="2542919" cy="15257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1FFB9-CAFA-4824-8F3F-77A22675A927}">
      <dsp:nvSpPr>
        <dsp:cNvPr id="0" name=""/>
        <dsp:cNvSpPr/>
      </dsp:nvSpPr>
      <dsp:spPr>
        <a:xfrm>
          <a:off x="0" y="60079"/>
          <a:ext cx="6666833" cy="26208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a:cs typeface="Arial"/>
            </a:rPr>
            <a:t>Due Process: These are required assurances and steps that must be included in the investigations process that an employee is entitled to. </a:t>
          </a:r>
        </a:p>
      </dsp:txBody>
      <dsp:txXfrm>
        <a:off x="127937" y="188016"/>
        <a:ext cx="6410959" cy="2364926"/>
      </dsp:txXfrm>
    </dsp:sp>
    <dsp:sp modelId="{59B97F0A-45F6-4CA5-A77A-B1A807EDDF66}">
      <dsp:nvSpPr>
        <dsp:cNvPr id="0" name=""/>
        <dsp:cNvSpPr/>
      </dsp:nvSpPr>
      <dsp:spPr>
        <a:xfrm>
          <a:off x="0" y="2773040"/>
          <a:ext cx="6666833" cy="262080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a:cs typeface="Arial"/>
            </a:rPr>
            <a:t>Just Cause: A thorough investigation is necessary to assess whether there is just cause to discipline</a:t>
          </a:r>
        </a:p>
      </dsp:txBody>
      <dsp:txXfrm>
        <a:off x="127937" y="2900977"/>
        <a:ext cx="6410959" cy="23649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2B5481-7670-4C20-ADE8-401BA6904027}" type="datetimeFigureOut">
              <a:rPr lang="en-US" smtClean="0"/>
              <a:t>1/30/2026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7D6327-4B82-4916-AC5B-599D22B6B83B}" type="slidenum">
              <a:rPr lang="en-US" smtClean="0"/>
              <a:t>‹#›</a:t>
            </a:fld>
            <a:endParaRPr lang="en-US"/>
          </a:p>
        </p:txBody>
      </p:sp>
    </p:spTree>
    <p:extLst>
      <p:ext uri="{BB962C8B-B14F-4D97-AF65-F5344CB8AC3E}">
        <p14:creationId xmlns:p14="http://schemas.microsoft.com/office/powerpoint/2010/main" val="405409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1</a:t>
            </a:fld>
            <a:endParaRPr lang="en-US"/>
          </a:p>
        </p:txBody>
      </p:sp>
    </p:spTree>
    <p:extLst>
      <p:ext uri="{BB962C8B-B14F-4D97-AF65-F5344CB8AC3E}">
        <p14:creationId xmlns:p14="http://schemas.microsoft.com/office/powerpoint/2010/main" val="122732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Informal investigations tend to include single event or incident where if all things are true, low level discipline is most fitting, including, coaching, trainings, policy review, or oral warnings </a:t>
            </a:r>
          </a:p>
          <a:p>
            <a:endParaRPr lang="en-US" dirty="0">
              <a:latin typeface="Calibri"/>
              <a:ea typeface="Calibri"/>
              <a:cs typeface="Calibri"/>
            </a:endParaRPr>
          </a:p>
          <a:p>
            <a:r>
              <a:rPr lang="en-US" dirty="0">
                <a:latin typeface="Calibri"/>
                <a:ea typeface="Calibri"/>
                <a:cs typeface="Calibri"/>
              </a:rPr>
              <a:t>Can be helpful to ask the complainant what their expectations are, they may just want intervention assistance vs. an investigation. There are some things that have to be investigated regardless of what the complainant may desire, but you may save yourself some work if you can address inquiries and behaviors at lower levels of intervention. </a:t>
            </a:r>
          </a:p>
        </p:txBody>
      </p:sp>
      <p:sp>
        <p:nvSpPr>
          <p:cNvPr id="4" name="Slide Number Placeholder 3"/>
          <p:cNvSpPr>
            <a:spLocks noGrp="1"/>
          </p:cNvSpPr>
          <p:nvPr>
            <p:ph type="sldNum" sz="quarter" idx="5"/>
          </p:nvPr>
        </p:nvSpPr>
        <p:spPr/>
        <p:txBody>
          <a:bodyPr/>
          <a:lstStyle/>
          <a:p>
            <a:fld id="{E77D6327-4B82-4916-AC5B-599D22B6B83B}" type="slidenum">
              <a:rPr lang="en-US" smtClean="0"/>
              <a:t>10</a:t>
            </a:fld>
            <a:endParaRPr lang="en-US"/>
          </a:p>
        </p:txBody>
      </p:sp>
    </p:spTree>
    <p:extLst>
      <p:ext uri="{BB962C8B-B14F-4D97-AF65-F5344CB8AC3E}">
        <p14:creationId xmlns:p14="http://schemas.microsoft.com/office/powerpoint/2010/main" val="410514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need an experienced or expert investigator or SME. </a:t>
            </a:r>
          </a:p>
          <a:p>
            <a:endParaRPr lang="en-US" dirty="0"/>
          </a:p>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11</a:t>
            </a:fld>
            <a:endParaRPr lang="en-US" dirty="0"/>
          </a:p>
        </p:txBody>
      </p:sp>
    </p:spTree>
    <p:extLst>
      <p:ext uri="{BB962C8B-B14F-4D97-AF65-F5344CB8AC3E}">
        <p14:creationId xmlns:p14="http://schemas.microsoft.com/office/powerpoint/2010/main" val="208450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Did y’all know that Ben Reber and the staff at Wiley Reber law firm can be hired to perform investigations for you?! </a:t>
            </a:r>
          </a:p>
        </p:txBody>
      </p:sp>
      <p:sp>
        <p:nvSpPr>
          <p:cNvPr id="4" name="Slide Number Placeholder 3"/>
          <p:cNvSpPr>
            <a:spLocks noGrp="1"/>
          </p:cNvSpPr>
          <p:nvPr>
            <p:ph type="sldNum" sz="quarter" idx="10"/>
          </p:nvPr>
        </p:nvSpPr>
        <p:spPr/>
        <p:txBody>
          <a:bodyPr/>
          <a:lstStyle/>
          <a:p>
            <a:fld id="{CB45B17A-1920-E94B-917B-B7D330D5E9B6}" type="slidenum">
              <a:rPr lang="en-US" smtClean="0"/>
              <a:t>12</a:t>
            </a:fld>
            <a:endParaRPr lang="en-US" dirty="0"/>
          </a:p>
        </p:txBody>
      </p:sp>
    </p:spTree>
    <p:extLst>
      <p:ext uri="{BB962C8B-B14F-4D97-AF65-F5344CB8AC3E}">
        <p14:creationId xmlns:p14="http://schemas.microsoft.com/office/powerpoint/2010/main" val="257212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13</a:t>
            </a:fld>
            <a:endParaRPr lang="en-US" dirty="0"/>
          </a:p>
        </p:txBody>
      </p:sp>
    </p:spTree>
    <p:extLst>
      <p:ext uri="{BB962C8B-B14F-4D97-AF65-F5344CB8AC3E}">
        <p14:creationId xmlns:p14="http://schemas.microsoft.com/office/powerpoint/2010/main" val="33651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14</a:t>
            </a:fld>
            <a:endParaRPr lang="en-US"/>
          </a:p>
        </p:txBody>
      </p:sp>
    </p:spTree>
    <p:extLst>
      <p:ext uri="{BB962C8B-B14F-4D97-AF65-F5344CB8AC3E}">
        <p14:creationId xmlns:p14="http://schemas.microsoft.com/office/powerpoint/2010/main" val="363274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a:t>
            </a:r>
          </a:p>
          <a:p>
            <a:endParaRPr lang="en-US" dirty="0"/>
          </a:p>
          <a:p>
            <a:r>
              <a:rPr lang="en-US" dirty="0"/>
              <a:t>Tennessen- </a:t>
            </a:r>
          </a:p>
          <a:p>
            <a:r>
              <a:rPr lang="en-US" dirty="0"/>
              <a:t>-Applies when an individual is asked to supply private or confidential data concerning the individual</a:t>
            </a:r>
          </a:p>
          <a:p>
            <a:r>
              <a:rPr lang="en-US" dirty="0"/>
              <a:t>-Applies to union and non-union employees- exists on the basis of being a public employee</a:t>
            </a:r>
          </a:p>
          <a:p>
            <a:r>
              <a:rPr lang="en-US" dirty="0"/>
              <a:t>-Applies to all participants, regardless of role (complainant, subject or witness)</a:t>
            </a:r>
          </a:p>
          <a:p>
            <a:r>
              <a:rPr lang="en-US" dirty="0"/>
              <a:t>-2 copies, one for participant and one for your records</a:t>
            </a:r>
          </a:p>
          <a:p>
            <a:r>
              <a:rPr lang="en-US" dirty="0"/>
              <a:t>-Use the established MAC HR version only</a:t>
            </a:r>
          </a:p>
          <a:p>
            <a:endParaRPr lang="en-US" dirty="0"/>
          </a:p>
          <a:p>
            <a:r>
              <a:rPr lang="en-US" dirty="0"/>
              <a:t>Weingarten-</a:t>
            </a:r>
          </a:p>
          <a:p>
            <a:r>
              <a:rPr lang="en-US" dirty="0"/>
              <a:t>-codified in MN state laws for public employees (M.S.179A)</a:t>
            </a:r>
          </a:p>
          <a:p>
            <a:r>
              <a:rPr lang="en-US" dirty="0"/>
              <a:t>-For union employees, the representative is their steward or business agent</a:t>
            </a:r>
          </a:p>
          <a:p>
            <a:r>
              <a:rPr lang="en-US" dirty="0"/>
              <a:t>-The representative cannot answer on behalf of the employee, but can advise them how to appropriately answer</a:t>
            </a:r>
          </a:p>
          <a:p>
            <a:r>
              <a:rPr lang="en-US" dirty="0"/>
              <a:t>-What if the employee waives the right to a union representative? Use the Union Waiver form, or get it in writing however you can. Applies to that meeting only, the employee can change their mind and ask for representation in future questioning or meetings.  </a:t>
            </a:r>
          </a:p>
          <a:p>
            <a:endParaRPr lang="en-US" dirty="0"/>
          </a:p>
          <a:p>
            <a:endParaRPr lang="en-US" dirty="0"/>
          </a:p>
          <a:p>
            <a:r>
              <a:rPr lang="en-US" dirty="0"/>
              <a:t>Garrity- DISCUSS WITH MANAGER OR TEKIA OR ALISON BEFORE PROVIDING</a:t>
            </a:r>
          </a:p>
          <a:p>
            <a:r>
              <a:rPr lang="en-US" dirty="0"/>
              <a:t>-applies to public employees, union and non-union</a:t>
            </a:r>
          </a:p>
          <a:p>
            <a:r>
              <a:rPr lang="en-US" dirty="0"/>
              <a:t>-ensures the right of a public employee not to be compelled to incriminate themselves by their employer</a:t>
            </a:r>
          </a:p>
          <a:p>
            <a:r>
              <a:rPr lang="en-US" dirty="0"/>
              <a:t>-if a Garrity is provided, it should be noted in the investigation, *additional rules apply to sworn law enforcement</a:t>
            </a:r>
          </a:p>
          <a:p>
            <a:r>
              <a:rPr lang="en-US" dirty="0"/>
              <a:t>-Automatically applies to management when participating in a discrimination or harassment investigation</a:t>
            </a:r>
          </a:p>
          <a:p>
            <a:r>
              <a:rPr lang="en-US" dirty="0"/>
              <a:t>-if you do a Garrity you don’t also need to do a Tennessen. The MAC HR Garrity warning includes the Tennessen provisions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2683715-5886-46DC-88E3-18D5C189108E}" type="slidenum">
              <a:rPr lang="en-US" smtClean="0"/>
              <a:t>15</a:t>
            </a:fld>
            <a:endParaRPr lang="en-US"/>
          </a:p>
        </p:txBody>
      </p:sp>
    </p:spTree>
    <p:extLst>
      <p:ext uri="{BB962C8B-B14F-4D97-AF65-F5344CB8AC3E}">
        <p14:creationId xmlns:p14="http://schemas.microsoft.com/office/powerpoint/2010/main" val="298671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D6327-4B82-4916-AC5B-599D22B6B83B}" type="slidenum">
              <a:rPr lang="en-US" smtClean="0"/>
              <a:t>16</a:t>
            </a:fld>
            <a:endParaRPr lang="en-US"/>
          </a:p>
        </p:txBody>
      </p:sp>
    </p:spTree>
    <p:extLst>
      <p:ext uri="{BB962C8B-B14F-4D97-AF65-F5344CB8AC3E}">
        <p14:creationId xmlns:p14="http://schemas.microsoft.com/office/powerpoint/2010/main" val="71252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19</a:t>
            </a:fld>
            <a:endParaRPr lang="en-US" dirty="0"/>
          </a:p>
        </p:txBody>
      </p:sp>
    </p:spTree>
    <p:extLst>
      <p:ext uri="{BB962C8B-B14F-4D97-AF65-F5344CB8AC3E}">
        <p14:creationId xmlns:p14="http://schemas.microsoft.com/office/powerpoint/2010/main" val="213026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20</a:t>
            </a:fld>
            <a:endParaRPr lang="en-US" dirty="0"/>
          </a:p>
        </p:txBody>
      </p:sp>
    </p:spTree>
    <p:extLst>
      <p:ext uri="{BB962C8B-B14F-4D97-AF65-F5344CB8AC3E}">
        <p14:creationId xmlns:p14="http://schemas.microsoft.com/office/powerpoint/2010/main" val="142089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Garrity is a possibility- I always advise folks to talk to Legal and Labor Relations.  Don’t go overkill on a Garrity- it freaks unions out. Unless they are police.</a:t>
            </a:r>
          </a:p>
        </p:txBody>
      </p:sp>
      <p:sp>
        <p:nvSpPr>
          <p:cNvPr id="4" name="Slide Number Placeholder 3"/>
          <p:cNvSpPr>
            <a:spLocks noGrp="1"/>
          </p:cNvSpPr>
          <p:nvPr>
            <p:ph type="sldNum" sz="quarter" idx="10"/>
          </p:nvPr>
        </p:nvSpPr>
        <p:spPr/>
        <p:txBody>
          <a:bodyPr/>
          <a:lstStyle/>
          <a:p>
            <a:fld id="{CB45B17A-1920-E94B-917B-B7D330D5E9B6}" type="slidenum">
              <a:rPr lang="en-US" smtClean="0"/>
              <a:t>21</a:t>
            </a:fld>
            <a:endParaRPr lang="en-US" dirty="0"/>
          </a:p>
        </p:txBody>
      </p:sp>
    </p:spTree>
    <p:extLst>
      <p:ext uri="{BB962C8B-B14F-4D97-AF65-F5344CB8AC3E}">
        <p14:creationId xmlns:p14="http://schemas.microsoft.com/office/powerpoint/2010/main" val="20329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2</a:t>
            </a:fld>
            <a:endParaRPr lang="en-US"/>
          </a:p>
        </p:txBody>
      </p:sp>
    </p:spTree>
    <p:extLst>
      <p:ext uri="{BB962C8B-B14F-4D97-AF65-F5344CB8AC3E}">
        <p14:creationId xmlns:p14="http://schemas.microsoft.com/office/powerpoint/2010/main" val="241775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7 elements should be established through a fair and thorough investigation, and the assessment for next steps including discipline (equal treatment and appropriate discipline). A good investigation helps establish these core elements about what happened and what the employee knew or reasonably should have known prior to violating the policy </a:t>
            </a:r>
          </a:p>
          <a:p>
            <a:endParaRPr lang="en-US"/>
          </a:p>
          <a:p>
            <a:r>
              <a:rPr lang="en-US"/>
              <a:t>Equal treatment does not mean treat every occurrence exactly the same. It means similar employees/situations are treated equitably to other similarly situated employees. This is where mitigating factors comes in. What else exists in the employee's history? How long have they been employed? Are there external contributing factors, both controllable and uncontrollable (weather). </a:t>
            </a:r>
          </a:p>
        </p:txBody>
      </p:sp>
      <p:sp>
        <p:nvSpPr>
          <p:cNvPr id="4" name="Slide Number Placeholder 3"/>
          <p:cNvSpPr>
            <a:spLocks noGrp="1"/>
          </p:cNvSpPr>
          <p:nvPr>
            <p:ph type="sldNum" sz="quarter" idx="5"/>
          </p:nvPr>
        </p:nvSpPr>
        <p:spPr/>
        <p:txBody>
          <a:bodyPr/>
          <a:lstStyle/>
          <a:p>
            <a:fld id="{E77D6327-4B82-4916-AC5B-599D22B6B83B}" type="slidenum">
              <a:rPr lang="en-US" smtClean="0"/>
              <a:t>22</a:t>
            </a:fld>
            <a:endParaRPr lang="en-US"/>
          </a:p>
        </p:txBody>
      </p:sp>
    </p:spTree>
    <p:extLst>
      <p:ext uri="{BB962C8B-B14F-4D97-AF65-F5344CB8AC3E}">
        <p14:creationId xmlns:p14="http://schemas.microsoft.com/office/powerpoint/2010/main" val="307485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of the investigation..</a:t>
            </a:r>
          </a:p>
        </p:txBody>
      </p:sp>
      <p:sp>
        <p:nvSpPr>
          <p:cNvPr id="4" name="Slide Number Placeholder 3"/>
          <p:cNvSpPr>
            <a:spLocks noGrp="1"/>
          </p:cNvSpPr>
          <p:nvPr>
            <p:ph type="sldNum" sz="quarter" idx="5"/>
          </p:nvPr>
        </p:nvSpPr>
        <p:spPr/>
        <p:txBody>
          <a:bodyPr/>
          <a:lstStyle/>
          <a:p>
            <a:fld id="{E77D6327-4B82-4916-AC5B-599D22B6B83B}" type="slidenum">
              <a:rPr lang="en-US" smtClean="0"/>
              <a:t>23</a:t>
            </a:fld>
            <a:endParaRPr lang="en-US"/>
          </a:p>
        </p:txBody>
      </p:sp>
    </p:spTree>
    <p:extLst>
      <p:ext uri="{BB962C8B-B14F-4D97-AF65-F5344CB8AC3E}">
        <p14:creationId xmlns:p14="http://schemas.microsoft.com/office/powerpoint/2010/main" val="150107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See Investigation Strategy Plan Outline Document</a:t>
            </a:r>
          </a:p>
        </p:txBody>
      </p:sp>
      <p:sp>
        <p:nvSpPr>
          <p:cNvPr id="4" name="Slide Number Placeholder 3"/>
          <p:cNvSpPr>
            <a:spLocks noGrp="1"/>
          </p:cNvSpPr>
          <p:nvPr>
            <p:ph type="sldNum" sz="quarter" idx="5"/>
          </p:nvPr>
        </p:nvSpPr>
        <p:spPr/>
        <p:txBody>
          <a:bodyPr/>
          <a:lstStyle/>
          <a:p>
            <a:fld id="{E77D6327-4B82-4916-AC5B-599D22B6B83B}" type="slidenum">
              <a:rPr lang="en-US" smtClean="0"/>
              <a:t>24</a:t>
            </a:fld>
            <a:endParaRPr lang="en-US"/>
          </a:p>
        </p:txBody>
      </p:sp>
    </p:spTree>
    <p:extLst>
      <p:ext uri="{BB962C8B-B14F-4D97-AF65-F5344CB8AC3E}">
        <p14:creationId xmlns:p14="http://schemas.microsoft.com/office/powerpoint/2010/main" val="3666550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Intake interview is with the complainant(s)</a:t>
            </a:r>
          </a:p>
          <a:p>
            <a:endParaRPr lang="en-US" dirty="0"/>
          </a:p>
          <a:p>
            <a:r>
              <a:rPr lang="en-US" dirty="0"/>
              <a:t>Helpful if/when the complaint is unclear and more information is needed to determine next steps. </a:t>
            </a:r>
          </a:p>
          <a:p>
            <a:endParaRPr lang="en-US" dirty="0"/>
          </a:p>
          <a:p>
            <a:r>
              <a:rPr lang="en-US" dirty="0"/>
              <a:t>Intake can be helpful to determine whether there is a policy violation or if an investigation is even needed.  </a:t>
            </a:r>
          </a:p>
        </p:txBody>
      </p:sp>
      <p:sp>
        <p:nvSpPr>
          <p:cNvPr id="4" name="Slide Number Placeholder 3"/>
          <p:cNvSpPr>
            <a:spLocks noGrp="1"/>
          </p:cNvSpPr>
          <p:nvPr>
            <p:ph type="sldNum" sz="quarter" idx="5"/>
          </p:nvPr>
        </p:nvSpPr>
        <p:spPr/>
        <p:txBody>
          <a:bodyPr/>
          <a:lstStyle/>
          <a:p>
            <a:fld id="{E77D6327-4B82-4916-AC5B-599D22B6B83B}" type="slidenum">
              <a:rPr lang="en-US" smtClean="0"/>
              <a:t>25</a:t>
            </a:fld>
            <a:endParaRPr lang="en-US"/>
          </a:p>
        </p:txBody>
      </p:sp>
    </p:spTree>
    <p:extLst>
      <p:ext uri="{BB962C8B-B14F-4D97-AF65-F5344CB8AC3E}">
        <p14:creationId xmlns:p14="http://schemas.microsoft.com/office/powerpoint/2010/main" val="2774772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is an investigation workflow example from the MAC how complaints are typically processed. </a:t>
            </a:r>
          </a:p>
          <a:p>
            <a:endParaRPr lang="en-US" dirty="0">
              <a:latin typeface="Calibri"/>
              <a:ea typeface="Calibri"/>
              <a:cs typeface="Calibri"/>
            </a:endParaRPr>
          </a:p>
          <a:p>
            <a:r>
              <a:rPr lang="en-US" dirty="0">
                <a:latin typeface="Calibri"/>
                <a:ea typeface="Calibri"/>
                <a:cs typeface="Calibri"/>
              </a:rPr>
              <a:t>Advise establishing something like this for your organization. Prevents you from panicking when a complaint comes in, provides clarity and consistency to the process and what to expect. </a:t>
            </a:r>
          </a:p>
          <a:p>
            <a:endParaRPr lang="en-US" dirty="0">
              <a:latin typeface="Calibri"/>
              <a:ea typeface="Calibri"/>
              <a:cs typeface="Calibri"/>
            </a:endParaRPr>
          </a:p>
          <a:p>
            <a:r>
              <a:rPr lang="en-US" dirty="0">
                <a:latin typeface="Calibri"/>
                <a:ea typeface="Calibri"/>
                <a:cs typeface="Calibri"/>
              </a:rPr>
              <a:t>Also, a tool for succession planning and transfer of knowledge. </a:t>
            </a:r>
          </a:p>
        </p:txBody>
      </p:sp>
      <p:sp>
        <p:nvSpPr>
          <p:cNvPr id="4" name="Slide Number Placeholder 3"/>
          <p:cNvSpPr>
            <a:spLocks noGrp="1"/>
          </p:cNvSpPr>
          <p:nvPr>
            <p:ph type="sldNum" sz="quarter" idx="5"/>
          </p:nvPr>
        </p:nvSpPr>
        <p:spPr/>
        <p:txBody>
          <a:bodyPr/>
          <a:lstStyle/>
          <a:p>
            <a:fld id="{E77D6327-4B82-4916-AC5B-599D22B6B83B}" type="slidenum">
              <a:rPr lang="en-US" smtClean="0"/>
              <a:t>26</a:t>
            </a:fld>
            <a:endParaRPr lang="en-US"/>
          </a:p>
        </p:txBody>
      </p:sp>
    </p:spTree>
    <p:extLst>
      <p:ext uri="{BB962C8B-B14F-4D97-AF65-F5344CB8AC3E}">
        <p14:creationId xmlns:p14="http://schemas.microsoft.com/office/powerpoint/2010/main" val="203985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It is alleged that…. </a:t>
            </a:r>
            <a:r>
              <a:rPr lang="en-US" i="1"/>
              <a:t>What the employee did….</a:t>
            </a:r>
            <a:r>
              <a:rPr lang="en-US"/>
              <a:t>which, if found to be true would violate….</a:t>
            </a:r>
            <a:r>
              <a:rPr lang="en-US" i="1"/>
              <a:t>Policy, standards of conduct, expectations, job description….</a:t>
            </a:r>
            <a:r>
              <a:rPr lang="en-US"/>
              <a:t>The potential outcome for this would be a </a:t>
            </a:r>
            <a:r>
              <a:rPr lang="en-US" i="1"/>
              <a:t>high, medium or low-level </a:t>
            </a:r>
            <a:r>
              <a:rPr lang="en-US"/>
              <a:t>incident. Based on this initial assessment, the </a:t>
            </a:r>
            <a:r>
              <a:rPr lang="en-US" i="1"/>
              <a:t>department, HR, ODEI, external investigator </a:t>
            </a:r>
            <a:r>
              <a:rPr lang="en-US"/>
              <a:t>will conduct </a:t>
            </a:r>
            <a:r>
              <a:rPr lang="en-US" i="1"/>
              <a:t>fact finding or an investigation</a:t>
            </a:r>
            <a:r>
              <a:rPr lang="en-US"/>
              <a:t> into the alleged incident/behavior.</a:t>
            </a:r>
          </a:p>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27</a:t>
            </a:fld>
            <a:endParaRPr lang="en-US"/>
          </a:p>
        </p:txBody>
      </p:sp>
    </p:spTree>
    <p:extLst>
      <p:ext uri="{BB962C8B-B14F-4D97-AF65-F5344CB8AC3E}">
        <p14:creationId xmlns:p14="http://schemas.microsoft.com/office/powerpoint/2010/main" val="351355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identifying the potential outcome is not to pre-determine discipline. Rather, it can help keep the scope clear, help navigate whether an external or expert investigator is warranted, and even if Garrity needs to be considered. The intent of a general idea of an outcome helps you navigate the potential seriousness of any complaint- if found to be true. </a:t>
            </a:r>
          </a:p>
          <a:p>
            <a:endParaRPr lang="en-US" dirty="0"/>
          </a:p>
          <a:p>
            <a:r>
              <a:rPr lang="en-US" dirty="0"/>
              <a:t>Your goal is not to find it to be true- rather your goal is to find out what happened, there are 3 sides to the truth, side 1 truth, side 2 truth and what really happened. Your job is to find out what really happened to the best of your ability, with facts, and credibility. </a:t>
            </a:r>
          </a:p>
        </p:txBody>
      </p:sp>
      <p:sp>
        <p:nvSpPr>
          <p:cNvPr id="4" name="Slide Number Placeholder 3"/>
          <p:cNvSpPr>
            <a:spLocks noGrp="1"/>
          </p:cNvSpPr>
          <p:nvPr>
            <p:ph type="sldNum" sz="quarter" idx="5"/>
          </p:nvPr>
        </p:nvSpPr>
        <p:spPr/>
        <p:txBody>
          <a:bodyPr/>
          <a:lstStyle/>
          <a:p>
            <a:fld id="{E77D6327-4B82-4916-AC5B-599D22B6B83B}" type="slidenum">
              <a:rPr lang="en-US" smtClean="0"/>
              <a:t>28</a:t>
            </a:fld>
            <a:endParaRPr lang="en-US"/>
          </a:p>
        </p:txBody>
      </p:sp>
    </p:spTree>
    <p:extLst>
      <p:ext uri="{BB962C8B-B14F-4D97-AF65-F5344CB8AC3E}">
        <p14:creationId xmlns:p14="http://schemas.microsoft.com/office/powerpoint/2010/main" val="313730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investigation about? What are the overarching investigative questions to answer? Fact questions, timing questions, context, history, relationships, organizational climate, practices, culture… </a:t>
            </a:r>
          </a:p>
          <a:p>
            <a:endParaRPr lang="en-US" dirty="0"/>
          </a:p>
          <a:p>
            <a:r>
              <a:rPr lang="en-US" dirty="0"/>
              <a:t>Avoid leading or presumptive questions</a:t>
            </a:r>
          </a:p>
          <a:p>
            <a:endParaRPr lang="en-US" dirty="0"/>
          </a:p>
          <a:p>
            <a:r>
              <a:rPr lang="en-US" dirty="0"/>
              <a:t>The last bullet is most relevant to harassment and discrimination claims. This should be clarified in writing on the outset if possible and foreseen.  Determining whether the potential for additional unrelated but serious and actionable misconduct or claims may come up and whether those are included in the original investigation or if separate investigations will be established for those. </a:t>
            </a:r>
          </a:p>
          <a:p>
            <a:endParaRPr lang="en-US" dirty="0"/>
          </a:p>
          <a:p>
            <a:r>
              <a:rPr lang="en-US" dirty="0"/>
              <a:t>Identifying the witnesses on the outset helps avoid a fishing expedition and helping to maintain confidentiality. Just because others may know or have awareness of a situation, that does not make them a necessary or credible witness. </a:t>
            </a:r>
          </a:p>
          <a:p>
            <a:endParaRPr lang="en-US" dirty="0"/>
          </a:p>
          <a:p>
            <a:r>
              <a:rPr lang="en-US" dirty="0"/>
              <a:t>Don’t let participants run the case or bolster their own anticipated rebuttals by sending you on wild goose chases or interviewing character witnesses. </a:t>
            </a:r>
          </a:p>
          <a:p>
            <a:endParaRPr lang="en-US" dirty="0"/>
          </a:p>
          <a:p>
            <a:r>
              <a:rPr lang="en-US" dirty="0"/>
              <a:t>Preparing interview questions in advance also helps keep you on track of your scope.</a:t>
            </a:r>
          </a:p>
          <a:p>
            <a:endParaRPr lang="en-US" dirty="0"/>
          </a:p>
          <a:p>
            <a:r>
              <a:rPr lang="en-US" dirty="0"/>
              <a:t>Identify what you need to know or confirm – who has this information? Determine which questions get asked to whom. </a:t>
            </a:r>
          </a:p>
        </p:txBody>
      </p:sp>
      <p:sp>
        <p:nvSpPr>
          <p:cNvPr id="4" name="Slide Number Placeholder 3"/>
          <p:cNvSpPr>
            <a:spLocks noGrp="1"/>
          </p:cNvSpPr>
          <p:nvPr>
            <p:ph type="sldNum" sz="quarter" idx="5"/>
          </p:nvPr>
        </p:nvSpPr>
        <p:spPr/>
        <p:txBody>
          <a:bodyPr/>
          <a:lstStyle/>
          <a:p>
            <a:fld id="{E77D6327-4B82-4916-AC5B-599D22B6B83B}" type="slidenum">
              <a:rPr lang="en-US" smtClean="0"/>
              <a:t>29</a:t>
            </a:fld>
            <a:endParaRPr lang="en-US"/>
          </a:p>
        </p:txBody>
      </p:sp>
    </p:spTree>
    <p:extLst>
      <p:ext uri="{BB962C8B-B14F-4D97-AF65-F5344CB8AC3E}">
        <p14:creationId xmlns:p14="http://schemas.microsoft.com/office/powerpoint/2010/main" val="1837627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you identify a possible policy on the front end doesn’t guarantee its included, make sure you have a full view of policies.  You can deem it irrelevant later if needed. </a:t>
            </a:r>
          </a:p>
          <a:p>
            <a:endParaRPr lang="en-US" dirty="0"/>
          </a:p>
          <a:p>
            <a:endParaRPr lang="en-US" dirty="0"/>
          </a:p>
        </p:txBody>
      </p:sp>
      <p:sp>
        <p:nvSpPr>
          <p:cNvPr id="4" name="Slide Number Placeholder 3"/>
          <p:cNvSpPr>
            <a:spLocks noGrp="1"/>
          </p:cNvSpPr>
          <p:nvPr>
            <p:ph type="sldNum" sz="quarter" idx="5"/>
          </p:nvPr>
        </p:nvSpPr>
        <p:spPr/>
        <p:txBody>
          <a:bodyPr/>
          <a:lstStyle/>
          <a:p>
            <a:fld id="{E77D6327-4B82-4916-AC5B-599D22B6B83B}" type="slidenum">
              <a:rPr lang="en-US" smtClean="0"/>
              <a:t>30</a:t>
            </a:fld>
            <a:endParaRPr lang="en-US"/>
          </a:p>
        </p:txBody>
      </p:sp>
    </p:spTree>
    <p:extLst>
      <p:ext uri="{BB962C8B-B14F-4D97-AF65-F5344CB8AC3E}">
        <p14:creationId xmlns:p14="http://schemas.microsoft.com/office/powerpoint/2010/main" val="429156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Handout- Strategy Plan</a:t>
            </a:r>
          </a:p>
          <a:p>
            <a:endParaRPr lang="en-US"/>
          </a:p>
          <a:p>
            <a:r>
              <a:rPr lang="en-US"/>
              <a:t>Setting a timeline helps keep the scope in check, and it helps communicate to participants about what they can expect. Delays create credibility issues. Be realistic, they always take longer than anticipated and be mindful of vacations or absences by critical participants. </a:t>
            </a:r>
          </a:p>
        </p:txBody>
      </p:sp>
      <p:sp>
        <p:nvSpPr>
          <p:cNvPr id="4" name="Slide Number Placeholder 3"/>
          <p:cNvSpPr>
            <a:spLocks noGrp="1"/>
          </p:cNvSpPr>
          <p:nvPr>
            <p:ph type="sldNum" sz="quarter" idx="5"/>
          </p:nvPr>
        </p:nvSpPr>
        <p:spPr/>
        <p:txBody>
          <a:bodyPr/>
          <a:lstStyle/>
          <a:p>
            <a:fld id="{E77D6327-4B82-4916-AC5B-599D22B6B83B}" type="slidenum">
              <a:rPr lang="en-US" smtClean="0"/>
              <a:t>31</a:t>
            </a:fld>
            <a:endParaRPr lang="en-US"/>
          </a:p>
        </p:txBody>
      </p:sp>
    </p:spTree>
    <p:extLst>
      <p:ext uri="{BB962C8B-B14F-4D97-AF65-F5344CB8AC3E}">
        <p14:creationId xmlns:p14="http://schemas.microsoft.com/office/powerpoint/2010/main" val="419530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purpose of fact finding or an investigation is to uncover and gather information to a high degree of accuracy and understand the objective facts. </a:t>
            </a:r>
          </a:p>
        </p:txBody>
      </p:sp>
      <p:sp>
        <p:nvSpPr>
          <p:cNvPr id="4" name="Slide Number Placeholder 3"/>
          <p:cNvSpPr>
            <a:spLocks noGrp="1"/>
          </p:cNvSpPr>
          <p:nvPr>
            <p:ph type="sldNum" sz="quarter" idx="5"/>
          </p:nvPr>
        </p:nvSpPr>
        <p:spPr/>
        <p:txBody>
          <a:bodyPr/>
          <a:lstStyle/>
          <a:p>
            <a:fld id="{E77D6327-4B82-4916-AC5B-599D22B6B83B}" type="slidenum">
              <a:rPr lang="en-US" smtClean="0"/>
              <a:t>3</a:t>
            </a:fld>
            <a:endParaRPr lang="en-US"/>
          </a:p>
        </p:txBody>
      </p:sp>
    </p:spTree>
    <p:extLst>
      <p:ext uri="{BB962C8B-B14F-4D97-AF65-F5344CB8AC3E}">
        <p14:creationId xmlns:p14="http://schemas.microsoft.com/office/powerpoint/2010/main" val="2285900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E3E1A-B95E-4DAD-E077-C95AB9533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958BB-1801-4BDA-B632-5E9840A9E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5AC9E-B51E-1B0B-FBD1-39A29697273B}"/>
              </a:ext>
            </a:extLst>
          </p:cNvPr>
          <p:cNvSpPr>
            <a:spLocks noGrp="1"/>
          </p:cNvSpPr>
          <p:nvPr>
            <p:ph type="body" idx="1"/>
          </p:nvPr>
        </p:nvSpPr>
        <p:spPr/>
        <p:txBody>
          <a:bodyPr/>
          <a:lstStyle/>
          <a:p>
            <a:r>
              <a:rPr lang="en-US" dirty="0"/>
              <a:t>See Handout- Strategy Plan</a:t>
            </a:r>
          </a:p>
          <a:p>
            <a:endParaRPr lang="en-US" dirty="0"/>
          </a:p>
          <a:p>
            <a:r>
              <a:rPr lang="en-US" dirty="0"/>
              <a:t>Setting a timeline helps keep the scope in check, and it helps communicate to participants about what they can expect. Delays create credibility issues. Be realistic, they always take longer than anticipated and be mindful of vacations or absences by critical participants. </a:t>
            </a:r>
          </a:p>
        </p:txBody>
      </p:sp>
      <p:sp>
        <p:nvSpPr>
          <p:cNvPr id="4" name="Slide Number Placeholder 3">
            <a:extLst>
              <a:ext uri="{FF2B5EF4-FFF2-40B4-BE49-F238E27FC236}">
                <a16:creationId xmlns:a16="http://schemas.microsoft.com/office/drawing/2014/main" id="{06430A45-F883-A8D3-C6E4-BACE4F30E3CC}"/>
              </a:ext>
            </a:extLst>
          </p:cNvPr>
          <p:cNvSpPr>
            <a:spLocks noGrp="1"/>
          </p:cNvSpPr>
          <p:nvPr>
            <p:ph type="sldNum" sz="quarter" idx="5"/>
          </p:nvPr>
        </p:nvSpPr>
        <p:spPr/>
        <p:txBody>
          <a:bodyPr/>
          <a:lstStyle/>
          <a:p>
            <a:fld id="{E77D6327-4B82-4916-AC5B-599D22B6B83B}" type="slidenum">
              <a:rPr lang="en-US" smtClean="0"/>
              <a:t>32</a:t>
            </a:fld>
            <a:endParaRPr lang="en-US"/>
          </a:p>
        </p:txBody>
      </p:sp>
    </p:spTree>
    <p:extLst>
      <p:ext uri="{BB962C8B-B14F-4D97-AF65-F5344CB8AC3E}">
        <p14:creationId xmlns:p14="http://schemas.microsoft.com/office/powerpoint/2010/main" val="47828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33</a:t>
            </a:fld>
            <a:endParaRPr lang="en-US"/>
          </a:p>
        </p:txBody>
      </p:sp>
    </p:spTree>
    <p:extLst>
      <p:ext uri="{BB962C8B-B14F-4D97-AF65-F5344CB8AC3E}">
        <p14:creationId xmlns:p14="http://schemas.microsoft.com/office/powerpoint/2010/main" val="39515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interviewing tips and pre-interview checklist</a:t>
            </a:r>
          </a:p>
          <a:p>
            <a:endParaRPr lang="en-US" dirty="0"/>
          </a:p>
        </p:txBody>
      </p:sp>
      <p:sp>
        <p:nvSpPr>
          <p:cNvPr id="4" name="Slide Number Placeholder 3"/>
          <p:cNvSpPr>
            <a:spLocks noGrp="1"/>
          </p:cNvSpPr>
          <p:nvPr>
            <p:ph type="sldNum" sz="quarter" idx="5"/>
          </p:nvPr>
        </p:nvSpPr>
        <p:spPr/>
        <p:txBody>
          <a:bodyPr/>
          <a:lstStyle/>
          <a:p>
            <a:fld id="{E77D6327-4B82-4916-AC5B-599D22B6B83B}" type="slidenum">
              <a:rPr lang="en-US" smtClean="0"/>
              <a:t>34</a:t>
            </a:fld>
            <a:endParaRPr lang="en-US"/>
          </a:p>
        </p:txBody>
      </p:sp>
    </p:spTree>
    <p:extLst>
      <p:ext uri="{BB962C8B-B14F-4D97-AF65-F5344CB8AC3E}">
        <p14:creationId xmlns:p14="http://schemas.microsoft.com/office/powerpoint/2010/main" val="3035416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Another example of communication that is more detailed- from MAC’s civil rights department</a:t>
            </a:r>
            <a:r>
              <a:rPr lang="en-US" b="1" dirty="0">
                <a:latin typeface="Calibri"/>
                <a:ea typeface="Calibri"/>
                <a:cs typeface="Calibri"/>
              </a:rPr>
              <a:t>.  *includes prohibited retaliation statement for those with authority *</a:t>
            </a:r>
          </a:p>
          <a:p>
            <a:r>
              <a:rPr lang="en-US" dirty="0"/>
              <a:t>The Office of Diversity, Equity, and Inclusion (“ODEI”) has received an allegation that actions you have taken violate MAC’s Nondiscrimination, Equal Opportunity, and Affirmative Action policy.  The allegations include, but are not limited to, that you inconsistently apply discipline and/or require employees to follow practices, policies, or procedures based on that employees race or age.  </a:t>
            </a:r>
          </a:p>
          <a:p>
            <a:r>
              <a:rPr lang="en-US" dirty="0"/>
              <a:t> </a:t>
            </a:r>
          </a:p>
          <a:p>
            <a:r>
              <a:rPr lang="en-US" dirty="0"/>
              <a:t>ODEI will thoroughly review these concerns and will schedule a meeting with you to discuss the allegations against you.  The meeting may not take place for 2 to 4 weeks while the ODEI obtains information.  Please note that if you are a member of a union, you have a right to union representation during this meeting.  This is a </a:t>
            </a:r>
            <a:r>
              <a:rPr lang="en-US" b="1" dirty="0"/>
              <a:t>confidential investigation</a:t>
            </a:r>
            <a:r>
              <a:rPr lang="en-US" dirty="0"/>
              <a:t>, so please do not share any information except with your union representative, if applicable.   </a:t>
            </a:r>
          </a:p>
          <a:p>
            <a:r>
              <a:rPr lang="en-US" dirty="0"/>
              <a:t> </a:t>
            </a:r>
          </a:p>
          <a:p>
            <a:r>
              <a:rPr lang="en-US" dirty="0"/>
              <a:t>Also, please remember retaliating against a person for filing a complaint, participating in an investigation, or opposing discrimination, harassment or disrespectful behavior is against MAC policy.  Retaliation can take many forms, but include confronting a MAC employee, contractor, or vendor for bringing a complaint or participating in an investigation or questioning a MAC employee, vendor, or contractor about information provided during this investigation.  As a supervisor, retaliatory behavior may also include, but is not limited to, interfering with time off requests, denying training opportunities, ignoring and/or isolating employees.     </a:t>
            </a:r>
          </a:p>
          <a:p>
            <a:r>
              <a:rPr lang="en-US" dirty="0"/>
              <a:t> </a:t>
            </a:r>
          </a:p>
          <a:p>
            <a:r>
              <a:rPr lang="en-US" dirty="0"/>
              <a:t>I understand that investigations can make the work environment uneasy. So, please contact me with any questions or concerns you may have.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77D6327-4B82-4916-AC5B-599D22B6B83B}" type="slidenum">
              <a:rPr lang="en-US" smtClean="0"/>
              <a:t>35</a:t>
            </a:fld>
            <a:endParaRPr lang="en-US"/>
          </a:p>
        </p:txBody>
      </p:sp>
    </p:spTree>
    <p:extLst>
      <p:ext uri="{BB962C8B-B14F-4D97-AF65-F5344CB8AC3E}">
        <p14:creationId xmlns:p14="http://schemas.microsoft.com/office/powerpoint/2010/main" val="273554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it like a funnel, start big and understand the overall picture, then move into more specifics.</a:t>
            </a:r>
          </a:p>
          <a:p>
            <a:endParaRPr lang="en-US" dirty="0"/>
          </a:p>
          <a:p>
            <a:endParaRPr lang="en-US" dirty="0"/>
          </a:p>
          <a:p>
            <a:r>
              <a:rPr lang="en-US" dirty="0"/>
              <a:t>Developing a solid list of questions that first cast a wide net, then narrow down are critical to a good investigation.  If you expect a Perry Mason Gotcha moment, you will be disappointed.  If you expect a confession, you are also likely to be disappointed. What you should expect that finding out what happened largely falls on you asking the correct questions, listening for discrepancies, calling out those discrepancies and asking the participants to help you make sense of the story. </a:t>
            </a:r>
          </a:p>
          <a:p>
            <a:endParaRPr lang="en-US" dirty="0"/>
          </a:p>
          <a:p>
            <a:r>
              <a:rPr lang="en-US" dirty="0"/>
              <a:t>Be CURIOUS.  Just because you think you know, or you already heard it, don’t assume. This is watching out for your own biases- being curious about the things you think you already know can reveal a lot more detail you would have otherwise skipped over. </a:t>
            </a:r>
          </a:p>
          <a:p>
            <a:endParaRPr lang="en-US" dirty="0"/>
          </a:p>
          <a:p>
            <a:r>
              <a:rPr lang="en-US" dirty="0"/>
              <a:t>Ex: why would the other person describe it so differently? Help me make sense of that from your perspective.  Help me understand how this happened. Help me understand the timeline better, now help me understand the timeline in light of video footage that disputes what you said- how can you help clarify the discrepancy?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Phone a friend to help think through interview questions and role play- the questions can trip people up. Avoid repetition and perry mason moments</a:t>
            </a:r>
          </a:p>
          <a:p>
            <a:endParaRPr lang="en-US" dirty="0"/>
          </a:p>
          <a:p>
            <a:endParaRPr lang="en-US" dirty="0"/>
          </a:p>
        </p:txBody>
      </p:sp>
      <p:sp>
        <p:nvSpPr>
          <p:cNvPr id="4" name="Slide Number Placeholder 3"/>
          <p:cNvSpPr>
            <a:spLocks noGrp="1"/>
          </p:cNvSpPr>
          <p:nvPr>
            <p:ph type="sldNum" sz="quarter" idx="5"/>
          </p:nvPr>
        </p:nvSpPr>
        <p:spPr/>
        <p:txBody>
          <a:bodyPr/>
          <a:lstStyle/>
          <a:p>
            <a:fld id="{E77D6327-4B82-4916-AC5B-599D22B6B83B}" type="slidenum">
              <a:rPr lang="en-US" smtClean="0"/>
              <a:t>37</a:t>
            </a:fld>
            <a:endParaRPr lang="en-US"/>
          </a:p>
        </p:txBody>
      </p:sp>
    </p:spTree>
    <p:extLst>
      <p:ext uri="{BB962C8B-B14F-4D97-AF65-F5344CB8AC3E}">
        <p14:creationId xmlns:p14="http://schemas.microsoft.com/office/powerpoint/2010/main" val="1472287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7B16-573D-B0F7-57A7-247366897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F8353-169D-70D9-1DF8-BB2198858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5469A-424E-1D48-3A98-B9360ACEC499}"/>
              </a:ext>
            </a:extLst>
          </p:cNvPr>
          <p:cNvSpPr>
            <a:spLocks noGrp="1"/>
          </p:cNvSpPr>
          <p:nvPr>
            <p:ph type="body" idx="1"/>
          </p:nvPr>
        </p:nvSpPr>
        <p:spPr/>
        <p:txBody>
          <a:bodyPr/>
          <a:lstStyle/>
          <a:p>
            <a:r>
              <a:rPr lang="en-US"/>
              <a:t>Cover the WHO-WHAT-WHEN-WHERE-WHY</a:t>
            </a:r>
          </a:p>
          <a:p>
            <a:endParaRPr lang="en-US"/>
          </a:p>
          <a:p>
            <a:r>
              <a:rPr lang="en-US"/>
              <a:t>Be specific but allow for narrative responses</a:t>
            </a:r>
          </a:p>
          <a:p>
            <a:endParaRPr lang="en-US"/>
          </a:p>
          <a:p>
            <a:r>
              <a:rPr lang="en-US"/>
              <a:t>Don’t assume you know what happened or what their generalized statements mean</a:t>
            </a:r>
          </a:p>
          <a:p>
            <a:endParaRPr lang="en-US"/>
          </a:p>
          <a:p>
            <a:r>
              <a:rPr lang="en-US"/>
              <a:t>Ask their awareness and knowledge of the policy before asking if they followed the policy. Confirm a common and accurate understanding of the policy.</a:t>
            </a:r>
          </a:p>
          <a:p>
            <a:endParaRPr lang="en-US"/>
          </a:p>
          <a:p>
            <a:endParaRPr lang="en-US"/>
          </a:p>
          <a:p>
            <a:endParaRPr lang="en-US"/>
          </a:p>
          <a:p>
            <a:endParaRPr lang="en-US"/>
          </a:p>
          <a:p>
            <a:endParaRPr lang="en-US"/>
          </a:p>
          <a:p>
            <a:r>
              <a:rPr lang="en-US"/>
              <a:t>Be curious and thoughtful throughout the process</a:t>
            </a:r>
          </a:p>
          <a:p>
            <a:endParaRPr lang="en-US"/>
          </a:p>
          <a:p>
            <a:r>
              <a:rPr lang="en-US"/>
              <a:t>Always provide an opportunity for participants to share additional information</a:t>
            </a:r>
          </a:p>
          <a:p>
            <a:endParaRPr lang="en-US"/>
          </a:p>
          <a:p>
            <a:endParaRPr lang="en-US"/>
          </a:p>
          <a:p>
            <a:endParaRPr lang="en-US"/>
          </a:p>
        </p:txBody>
      </p:sp>
      <p:sp>
        <p:nvSpPr>
          <p:cNvPr id="4" name="Slide Number Placeholder 3">
            <a:extLst>
              <a:ext uri="{FF2B5EF4-FFF2-40B4-BE49-F238E27FC236}">
                <a16:creationId xmlns:a16="http://schemas.microsoft.com/office/drawing/2014/main" id="{09390AC1-F570-F284-DAA0-E48C27C75720}"/>
              </a:ext>
            </a:extLst>
          </p:cNvPr>
          <p:cNvSpPr>
            <a:spLocks noGrp="1"/>
          </p:cNvSpPr>
          <p:nvPr>
            <p:ph type="sldNum" sz="quarter" idx="5"/>
          </p:nvPr>
        </p:nvSpPr>
        <p:spPr/>
        <p:txBody>
          <a:bodyPr/>
          <a:lstStyle/>
          <a:p>
            <a:fld id="{E77D6327-4B82-4916-AC5B-599D22B6B83B}" type="slidenum">
              <a:rPr lang="en-US" smtClean="0"/>
              <a:t>38</a:t>
            </a:fld>
            <a:endParaRPr lang="en-US"/>
          </a:p>
        </p:txBody>
      </p:sp>
    </p:spTree>
    <p:extLst>
      <p:ext uri="{BB962C8B-B14F-4D97-AF65-F5344CB8AC3E}">
        <p14:creationId xmlns:p14="http://schemas.microsoft.com/office/powerpoint/2010/main" val="768367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56135-E00A-671F-8FDA-E6D3B5B4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E655D-8669-1095-4CBB-A56B8E50A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B1295-E644-8E7B-4464-A98D698ED139}"/>
              </a:ext>
            </a:extLst>
          </p:cNvPr>
          <p:cNvSpPr>
            <a:spLocks noGrp="1"/>
          </p:cNvSpPr>
          <p:nvPr>
            <p:ph type="body" idx="1"/>
          </p:nvPr>
        </p:nvSpPr>
        <p:spPr/>
        <p:txBody>
          <a:bodyPr/>
          <a:lstStyle/>
          <a:p>
            <a:r>
              <a:rPr lang="en-US" dirty="0"/>
              <a:t>Example- APD IA investigation that was data driven. The investigator provided the employee the data of their arrival to work times in advance of the investigation interview. The hope was the employee would be better prepared to address certain days, have a legitimate excuse and make better use of the investigation. The employee did not, there was no helpful responses provided. We don’t always provide data like this in advance, but this was a smart move by the investigator because it eliminated the employee being unable to answer during the interview based on inability to recollect, it gave the subject time to look through his calendar and respond.  The goal was to verify the information we had, not create a gotcha moment, so no matter which way the employee responded to the questions regarding the data of arrival and departure times, it served a purpose to share the information. Had the employee provided responsive information on the data that was legitimate, it could have reduced the total impact of the alleged absenteeism and made better use of the interview time. Or, even with the information in advance, the employee had no response to the data or legitimacy, therefore further proving that it was all willful and without approval or reasonable explanation.  In this case- the employee provided no information or rebuttal to the data of arrivals and departures. </a:t>
            </a:r>
          </a:p>
          <a:p>
            <a:endParaRPr lang="en-US" dirty="0"/>
          </a:p>
          <a:p>
            <a:r>
              <a:rPr lang="en-US" dirty="0"/>
              <a:t>Providing employees an opportunity to respond, even when we think we know the facts and they may appear indisputable, giving the opportunity for the employee to respond and participate in an interview supports the due process rights for employees. It also sets you up nicely to avoid surprises during an arbitration. </a:t>
            </a:r>
          </a:p>
          <a:p>
            <a:endParaRPr lang="en-US" dirty="0"/>
          </a:p>
          <a:p>
            <a:r>
              <a:rPr lang="en-US" dirty="0"/>
              <a:t>Asking the subject (or witnesses) if there are others who are FIRST HAND witnesses or have evidence or information that should be considered. Participants don’t know everyone we may be interviewing, sometimes it can be revealing if another person is identified that we were unaware of. </a:t>
            </a:r>
          </a:p>
          <a:p>
            <a:r>
              <a:rPr lang="en-US" dirty="0"/>
              <a:t>Be wary of character witnesses. Interviewing others isn't about learning what a good person or co-worker someone may be, rather do they have first hand knowledge. Be sure to ask what other suggested participants may be able to offer in an interview. </a:t>
            </a:r>
          </a:p>
        </p:txBody>
      </p:sp>
      <p:sp>
        <p:nvSpPr>
          <p:cNvPr id="4" name="Slide Number Placeholder 3">
            <a:extLst>
              <a:ext uri="{FF2B5EF4-FFF2-40B4-BE49-F238E27FC236}">
                <a16:creationId xmlns:a16="http://schemas.microsoft.com/office/drawing/2014/main" id="{4994FEB5-0F81-E41C-86EC-CC2783F7B6B8}"/>
              </a:ext>
            </a:extLst>
          </p:cNvPr>
          <p:cNvSpPr>
            <a:spLocks noGrp="1"/>
          </p:cNvSpPr>
          <p:nvPr>
            <p:ph type="sldNum" sz="quarter" idx="5"/>
          </p:nvPr>
        </p:nvSpPr>
        <p:spPr/>
        <p:txBody>
          <a:bodyPr/>
          <a:lstStyle/>
          <a:p>
            <a:fld id="{E77D6327-4B82-4916-AC5B-599D22B6B83B}" type="slidenum">
              <a:rPr lang="en-US" smtClean="0"/>
              <a:t>39</a:t>
            </a:fld>
            <a:endParaRPr lang="en-US"/>
          </a:p>
        </p:txBody>
      </p:sp>
    </p:spTree>
    <p:extLst>
      <p:ext uri="{BB962C8B-B14F-4D97-AF65-F5344CB8AC3E}">
        <p14:creationId xmlns:p14="http://schemas.microsoft.com/office/powerpoint/2010/main" val="445888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F3D9-53F2-97D5-2B49-5276A15F0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FBF78-307D-45BB-18EB-016D0B204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D2CEE-24E4-B630-8E69-C5A5728BF5FB}"/>
              </a:ext>
            </a:extLst>
          </p:cNvPr>
          <p:cNvSpPr>
            <a:spLocks noGrp="1"/>
          </p:cNvSpPr>
          <p:nvPr>
            <p:ph type="body" idx="1"/>
          </p:nvPr>
        </p:nvSpPr>
        <p:spPr/>
        <p:txBody>
          <a:bodyPr/>
          <a:lstStyle/>
          <a:p>
            <a:r>
              <a:rPr lang="en-US" dirty="0"/>
              <a:t>Role Reminders-  their role is a participant and to share the information to the best of their ability. They are not a decision maker, they cannot control the outcome even with refusal to participate. </a:t>
            </a:r>
          </a:p>
          <a:p>
            <a:r>
              <a:rPr lang="en-US" dirty="0"/>
              <a:t>The role of the investigator is to gather all the relevant data and facts, summarize it to provide to decision makers about how best to proceed. </a:t>
            </a:r>
          </a:p>
          <a:p>
            <a:endParaRPr lang="en-US" dirty="0"/>
          </a:p>
          <a:p>
            <a:r>
              <a:rPr lang="en-US" dirty="0"/>
              <a:t>The better you know and understand the roles, the better you can explain the process and how each person needs to play their part for this to serve its intended process. </a:t>
            </a:r>
          </a:p>
          <a:p>
            <a:r>
              <a:rPr lang="en-US" dirty="0"/>
              <a:t>Nobody feels good at the end of these, the goal is not a feel good/better, the goal is to end up with the most accuracy possible based in fact, data and gathered information. It is ALWAYS to their benefit to be honest, humble and forthcoming. </a:t>
            </a:r>
          </a:p>
        </p:txBody>
      </p:sp>
      <p:sp>
        <p:nvSpPr>
          <p:cNvPr id="4" name="Slide Number Placeholder 3">
            <a:extLst>
              <a:ext uri="{FF2B5EF4-FFF2-40B4-BE49-F238E27FC236}">
                <a16:creationId xmlns:a16="http://schemas.microsoft.com/office/drawing/2014/main" id="{E732C619-65B0-C1E8-B827-B583FBDCDFB0}"/>
              </a:ext>
            </a:extLst>
          </p:cNvPr>
          <p:cNvSpPr>
            <a:spLocks noGrp="1"/>
          </p:cNvSpPr>
          <p:nvPr>
            <p:ph type="sldNum" sz="quarter" idx="5"/>
          </p:nvPr>
        </p:nvSpPr>
        <p:spPr/>
        <p:txBody>
          <a:bodyPr/>
          <a:lstStyle/>
          <a:p>
            <a:fld id="{E77D6327-4B82-4916-AC5B-599D22B6B83B}" type="slidenum">
              <a:rPr lang="en-US" smtClean="0"/>
              <a:t>40</a:t>
            </a:fld>
            <a:endParaRPr lang="en-US"/>
          </a:p>
        </p:txBody>
      </p:sp>
    </p:spTree>
    <p:extLst>
      <p:ext uri="{BB962C8B-B14F-4D97-AF65-F5344CB8AC3E}">
        <p14:creationId xmlns:p14="http://schemas.microsoft.com/office/powerpoint/2010/main" val="3480623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9819E-7747-115C-7166-E4AE6F67C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552F9-A6A6-A64F-F26D-0D72F4292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91EDC-38D4-B3D5-81E3-16CDC10F7A94}"/>
              </a:ext>
            </a:extLst>
          </p:cNvPr>
          <p:cNvSpPr>
            <a:spLocks noGrp="1"/>
          </p:cNvSpPr>
          <p:nvPr>
            <p:ph type="body" idx="1"/>
          </p:nvPr>
        </p:nvSpPr>
        <p:spPr/>
        <p:txBody>
          <a:bodyPr/>
          <a:lstStyle/>
          <a:p>
            <a:r>
              <a:rPr lang="en-US" dirty="0"/>
              <a:t>Don’t go back and “clean it up” for a more cohesive story and end up changing the answers provided by the participants. </a:t>
            </a:r>
          </a:p>
          <a:p>
            <a:r>
              <a:rPr lang="en-US" dirty="0"/>
              <a:t>If the subject when first asked denies everything, but then later when provided proof of the discrepancy in their account and their memory changes- note that.. It can be indicative of credibility. </a:t>
            </a:r>
          </a:p>
          <a:p>
            <a:endParaRPr lang="en-US" dirty="0"/>
          </a:p>
          <a:p>
            <a:r>
              <a:rPr lang="en-US" dirty="0"/>
              <a:t>Don’t reflect it that the person remembered – they didn’t cop to it, they admitted later once they knew we knew more. </a:t>
            </a:r>
          </a:p>
          <a:p>
            <a:endParaRPr lang="en-US" dirty="0"/>
          </a:p>
          <a:p>
            <a:r>
              <a:rPr lang="en-US" dirty="0"/>
              <a:t>With permission, AI note taking assistance can be a useful tool. </a:t>
            </a:r>
          </a:p>
        </p:txBody>
      </p:sp>
      <p:sp>
        <p:nvSpPr>
          <p:cNvPr id="4" name="Slide Number Placeholder 3">
            <a:extLst>
              <a:ext uri="{FF2B5EF4-FFF2-40B4-BE49-F238E27FC236}">
                <a16:creationId xmlns:a16="http://schemas.microsoft.com/office/drawing/2014/main" id="{F4D1EC1E-5ADE-3411-4644-5D9251C45F48}"/>
              </a:ext>
            </a:extLst>
          </p:cNvPr>
          <p:cNvSpPr>
            <a:spLocks noGrp="1"/>
          </p:cNvSpPr>
          <p:nvPr>
            <p:ph type="sldNum" sz="quarter" idx="5"/>
          </p:nvPr>
        </p:nvSpPr>
        <p:spPr/>
        <p:txBody>
          <a:bodyPr/>
          <a:lstStyle/>
          <a:p>
            <a:fld id="{E77D6327-4B82-4916-AC5B-599D22B6B83B}" type="slidenum">
              <a:rPr lang="en-US" smtClean="0"/>
              <a:t>41</a:t>
            </a:fld>
            <a:endParaRPr lang="en-US"/>
          </a:p>
        </p:txBody>
      </p:sp>
    </p:spTree>
    <p:extLst>
      <p:ext uri="{BB962C8B-B14F-4D97-AF65-F5344CB8AC3E}">
        <p14:creationId xmlns:p14="http://schemas.microsoft.com/office/powerpoint/2010/main" val="3800716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42B2-F690-107F-A8A2-563744F84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0488D-323B-9EF8-1624-9C4568D57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C0F44-86D9-8BC5-20EF-6630502BCB35}"/>
              </a:ext>
            </a:extLst>
          </p:cNvPr>
          <p:cNvSpPr>
            <a:spLocks noGrp="1"/>
          </p:cNvSpPr>
          <p:nvPr>
            <p:ph type="body" idx="1"/>
          </p:nvPr>
        </p:nvSpPr>
        <p:spPr/>
        <p:txBody>
          <a:bodyPr/>
          <a:lstStyle/>
          <a:p>
            <a:r>
              <a:rPr lang="en-US"/>
              <a:t>Role Reminders-  their role is a participant and to share the information to the best of their ability. They are not a decision maker, they cannot control the outcome even with refusal to participate. </a:t>
            </a:r>
          </a:p>
          <a:p>
            <a:r>
              <a:rPr lang="en-US"/>
              <a:t>The role of the investigator is to gather all the relevant data and facts, summarize it to provide to decision makers about how best to proceed. </a:t>
            </a:r>
          </a:p>
          <a:p>
            <a:r>
              <a:rPr lang="en-US"/>
              <a:t>The better you know and understand the roles, the better you can explain the process and how each person needs to play their part for this to serve its intended process. </a:t>
            </a:r>
          </a:p>
          <a:p>
            <a:r>
              <a:rPr lang="en-US"/>
              <a:t>Nobody feels good at the end of these, the goal is not a feel good/better, the goal is to end up with the most accuracy possible based in fact, data and gathered information. It is ALWAYS to their benefit to be honest, humble and forthcoming. </a:t>
            </a:r>
          </a:p>
        </p:txBody>
      </p:sp>
      <p:sp>
        <p:nvSpPr>
          <p:cNvPr id="4" name="Slide Number Placeholder 3">
            <a:extLst>
              <a:ext uri="{FF2B5EF4-FFF2-40B4-BE49-F238E27FC236}">
                <a16:creationId xmlns:a16="http://schemas.microsoft.com/office/drawing/2014/main" id="{586CBED3-2EC9-894C-089D-85AD9DDA4DC4}"/>
              </a:ext>
            </a:extLst>
          </p:cNvPr>
          <p:cNvSpPr>
            <a:spLocks noGrp="1"/>
          </p:cNvSpPr>
          <p:nvPr>
            <p:ph type="sldNum" sz="quarter" idx="5"/>
          </p:nvPr>
        </p:nvSpPr>
        <p:spPr/>
        <p:txBody>
          <a:bodyPr/>
          <a:lstStyle/>
          <a:p>
            <a:fld id="{E77D6327-4B82-4916-AC5B-599D22B6B83B}" type="slidenum">
              <a:rPr lang="en-US" smtClean="0"/>
              <a:t>42</a:t>
            </a:fld>
            <a:endParaRPr lang="en-US"/>
          </a:p>
        </p:txBody>
      </p:sp>
    </p:spTree>
    <p:extLst>
      <p:ext uri="{BB962C8B-B14F-4D97-AF65-F5344CB8AC3E}">
        <p14:creationId xmlns:p14="http://schemas.microsoft.com/office/powerpoint/2010/main" val="29916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4</a:t>
            </a:fld>
            <a:endParaRPr lang="en-US" dirty="0"/>
          </a:p>
        </p:txBody>
      </p:sp>
    </p:spTree>
    <p:extLst>
      <p:ext uri="{BB962C8B-B14F-4D97-AF65-F5344CB8AC3E}">
        <p14:creationId xmlns:p14="http://schemas.microsoft.com/office/powerpoint/2010/main" val="393808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3A2D5-9789-4156-6513-6A58412B3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03017-4270-04AC-E078-6445C7640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AD12E-2510-315D-94AF-E2A3CB48B551}"/>
              </a:ext>
            </a:extLst>
          </p:cNvPr>
          <p:cNvSpPr>
            <a:spLocks noGrp="1"/>
          </p:cNvSpPr>
          <p:nvPr>
            <p:ph type="body" idx="1"/>
          </p:nvPr>
        </p:nvSpPr>
        <p:spPr/>
        <p:txBody>
          <a:bodyPr/>
          <a:lstStyle/>
          <a:p>
            <a:r>
              <a:rPr lang="en-US" dirty="0"/>
              <a:t>Manage confidentiality- department leadership often wants to know how its going along the way, what are you hearing, does it look like the employee did it… etc. avoid this as much as possible. Once you share tidbits, you can't control who they share it with and maybe early on it doesn’t seem too bad, but as the investigation progresses, it gets bad.  You will struggle to manage expectations because management thinks it’s a nothingburger, when maybe it’s a whopper!</a:t>
            </a:r>
          </a:p>
          <a:p>
            <a:endParaRPr lang="en-US" dirty="0"/>
          </a:p>
          <a:p>
            <a:endParaRPr lang="en-US" dirty="0"/>
          </a:p>
          <a:p>
            <a:r>
              <a:rPr lang="en-US" dirty="0"/>
              <a:t>Confidentiality doesn’t necessarily mean nobody will know about the investigation, but it should mean that the details of the investigation and statements are not revealed. We cant always stop complainants or witnesses from talking to others, there aren’t gag orders, but a firm reminder is important. </a:t>
            </a:r>
          </a:p>
          <a:p>
            <a:endParaRPr lang="en-US" dirty="0"/>
          </a:p>
          <a:p>
            <a:r>
              <a:rPr lang="en-US" dirty="0"/>
              <a:t>Help manage leadership in regards to confidentiality and their role to help mitigate rumors and morale busters. </a:t>
            </a:r>
          </a:p>
        </p:txBody>
      </p:sp>
      <p:sp>
        <p:nvSpPr>
          <p:cNvPr id="4" name="Slide Number Placeholder 3">
            <a:extLst>
              <a:ext uri="{FF2B5EF4-FFF2-40B4-BE49-F238E27FC236}">
                <a16:creationId xmlns:a16="http://schemas.microsoft.com/office/drawing/2014/main" id="{C0C29F8F-74DC-3789-17E6-73DAEA6BC29E}"/>
              </a:ext>
            </a:extLst>
          </p:cNvPr>
          <p:cNvSpPr>
            <a:spLocks noGrp="1"/>
          </p:cNvSpPr>
          <p:nvPr>
            <p:ph type="sldNum" sz="quarter" idx="5"/>
          </p:nvPr>
        </p:nvSpPr>
        <p:spPr/>
        <p:txBody>
          <a:bodyPr/>
          <a:lstStyle/>
          <a:p>
            <a:fld id="{E77D6327-4B82-4916-AC5B-599D22B6B83B}" type="slidenum">
              <a:rPr lang="en-US" smtClean="0"/>
              <a:t>43</a:t>
            </a:fld>
            <a:endParaRPr lang="en-US"/>
          </a:p>
        </p:txBody>
      </p:sp>
    </p:spTree>
    <p:extLst>
      <p:ext uri="{BB962C8B-B14F-4D97-AF65-F5344CB8AC3E}">
        <p14:creationId xmlns:p14="http://schemas.microsoft.com/office/powerpoint/2010/main" val="807587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44</a:t>
            </a:fld>
            <a:endParaRPr lang="en-US" dirty="0"/>
          </a:p>
        </p:txBody>
      </p:sp>
    </p:spTree>
    <p:extLst>
      <p:ext uri="{BB962C8B-B14F-4D97-AF65-F5344CB8AC3E}">
        <p14:creationId xmlns:p14="http://schemas.microsoft.com/office/powerpoint/2010/main" val="3909395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45</a:t>
            </a:fld>
            <a:endParaRPr lang="en-US" dirty="0"/>
          </a:p>
        </p:txBody>
      </p:sp>
    </p:spTree>
    <p:extLst>
      <p:ext uri="{BB962C8B-B14F-4D97-AF65-F5344CB8AC3E}">
        <p14:creationId xmlns:p14="http://schemas.microsoft.com/office/powerpoint/2010/main" val="1378210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option is to bring a note taker- someone to take verbatim notes and has no other role. Give the notes to the investigator in all their imperfect glory. </a:t>
            </a:r>
          </a:p>
          <a:p>
            <a:endParaRPr lang="en-US" dirty="0"/>
          </a:p>
          <a:p>
            <a:r>
              <a:rPr lang="en-US" dirty="0"/>
              <a:t>Don’t clean up in a way that results in changing what, how and in what order things were said. </a:t>
            </a:r>
          </a:p>
        </p:txBody>
      </p:sp>
      <p:sp>
        <p:nvSpPr>
          <p:cNvPr id="4" name="Slide Number Placeholder 3"/>
          <p:cNvSpPr>
            <a:spLocks noGrp="1"/>
          </p:cNvSpPr>
          <p:nvPr>
            <p:ph type="sldNum" sz="quarter" idx="5"/>
          </p:nvPr>
        </p:nvSpPr>
        <p:spPr/>
        <p:txBody>
          <a:bodyPr/>
          <a:lstStyle/>
          <a:p>
            <a:fld id="{E77D6327-4B82-4916-AC5B-599D22B6B83B}" type="slidenum">
              <a:rPr lang="en-US" smtClean="0"/>
              <a:t>46</a:t>
            </a:fld>
            <a:endParaRPr lang="en-US"/>
          </a:p>
        </p:txBody>
      </p:sp>
    </p:spTree>
    <p:extLst>
      <p:ext uri="{BB962C8B-B14F-4D97-AF65-F5344CB8AC3E}">
        <p14:creationId xmlns:p14="http://schemas.microsoft.com/office/powerpoint/2010/main" val="2793611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Who's telling the truth and is who's lying does account for the complexity of human experiences.  </a:t>
            </a:r>
          </a:p>
          <a:p>
            <a:endParaRPr lang="en-US"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Those who remember the least, tend to be less credible. </a:t>
            </a:r>
          </a:p>
        </p:txBody>
      </p:sp>
      <p:sp>
        <p:nvSpPr>
          <p:cNvPr id="4" name="Slide Number Placeholder 3"/>
          <p:cNvSpPr>
            <a:spLocks noGrp="1"/>
          </p:cNvSpPr>
          <p:nvPr>
            <p:ph type="sldNum" sz="quarter" idx="5"/>
          </p:nvPr>
        </p:nvSpPr>
        <p:spPr/>
        <p:txBody>
          <a:bodyPr/>
          <a:lstStyle/>
          <a:p>
            <a:fld id="{E77D6327-4B82-4916-AC5B-599D22B6B83B}" type="slidenum">
              <a:rPr lang="en-US" smtClean="0"/>
              <a:t>47</a:t>
            </a:fld>
            <a:endParaRPr lang="en-US"/>
          </a:p>
        </p:txBody>
      </p:sp>
    </p:spTree>
    <p:extLst>
      <p:ext uri="{BB962C8B-B14F-4D97-AF65-F5344CB8AC3E}">
        <p14:creationId xmlns:p14="http://schemas.microsoft.com/office/powerpoint/2010/main" val="2921070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0DC82-CF20-2453-BD91-0A70EAD2B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2C283-8417-3601-AC55-0E6AD91F1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9DE48-07BA-6206-1F8D-92E0E9E16915}"/>
              </a:ext>
            </a:extLst>
          </p:cNvPr>
          <p:cNvSpPr>
            <a:spLocks noGrp="1"/>
          </p:cNvSpPr>
          <p:nvPr>
            <p:ph type="body" idx="1"/>
          </p:nvPr>
        </p:nvSpPr>
        <p:spPr/>
        <p:txBody>
          <a:bodyPr/>
          <a:lstStyle/>
          <a:p>
            <a:r>
              <a:rPr lang="en-US">
                <a:latin typeface="Calibri"/>
                <a:ea typeface="Calibri"/>
                <a:cs typeface="Calibri"/>
              </a:rPr>
              <a:t>Who's telling the truth and is who's lying does account for the complexity of human experiences.  </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541842A-B34F-9A15-6C20-159AF852C438}"/>
              </a:ext>
            </a:extLst>
          </p:cNvPr>
          <p:cNvSpPr>
            <a:spLocks noGrp="1"/>
          </p:cNvSpPr>
          <p:nvPr>
            <p:ph type="sldNum" sz="quarter" idx="5"/>
          </p:nvPr>
        </p:nvSpPr>
        <p:spPr/>
        <p:txBody>
          <a:bodyPr/>
          <a:lstStyle/>
          <a:p>
            <a:fld id="{E77D6327-4B82-4916-AC5B-599D22B6B83B}" type="slidenum">
              <a:rPr lang="en-US" smtClean="0"/>
              <a:t>48</a:t>
            </a:fld>
            <a:endParaRPr lang="en-US"/>
          </a:p>
        </p:txBody>
      </p:sp>
    </p:spTree>
    <p:extLst>
      <p:ext uri="{BB962C8B-B14F-4D97-AF65-F5344CB8AC3E}">
        <p14:creationId xmlns:p14="http://schemas.microsoft.com/office/powerpoint/2010/main" val="1159021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49</a:t>
            </a:fld>
            <a:endParaRPr lang="en-US"/>
          </a:p>
        </p:txBody>
      </p:sp>
    </p:spTree>
    <p:extLst>
      <p:ext uri="{BB962C8B-B14F-4D97-AF65-F5344CB8AC3E}">
        <p14:creationId xmlns:p14="http://schemas.microsoft.com/office/powerpoint/2010/main" val="676800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C44D-1E24-29CA-9C5F-C56270B9C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3E910-B496-CA4A-923C-23F9821C4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AD0D2-95BF-BEBE-2078-2AA0FC6CF65A}"/>
              </a:ext>
            </a:extLst>
          </p:cNvPr>
          <p:cNvSpPr>
            <a:spLocks noGrp="1"/>
          </p:cNvSpPr>
          <p:nvPr>
            <p:ph type="body" idx="1"/>
          </p:nvPr>
        </p:nvSpPr>
        <p:spPr/>
        <p:txBody>
          <a:bodyPr/>
          <a:lstStyle/>
          <a:p>
            <a:r>
              <a:rPr lang="en-US"/>
              <a:t>See template hand out</a:t>
            </a:r>
          </a:p>
        </p:txBody>
      </p:sp>
      <p:sp>
        <p:nvSpPr>
          <p:cNvPr id="4" name="Slide Number Placeholder 3">
            <a:extLst>
              <a:ext uri="{FF2B5EF4-FFF2-40B4-BE49-F238E27FC236}">
                <a16:creationId xmlns:a16="http://schemas.microsoft.com/office/drawing/2014/main" id="{DEC420A5-7C5B-F87B-5E05-6F93863C3AA5}"/>
              </a:ext>
            </a:extLst>
          </p:cNvPr>
          <p:cNvSpPr>
            <a:spLocks noGrp="1"/>
          </p:cNvSpPr>
          <p:nvPr>
            <p:ph type="sldNum" sz="quarter" idx="5"/>
          </p:nvPr>
        </p:nvSpPr>
        <p:spPr/>
        <p:txBody>
          <a:bodyPr/>
          <a:lstStyle/>
          <a:p>
            <a:fld id="{E77D6327-4B82-4916-AC5B-599D22B6B83B}" type="slidenum">
              <a:rPr lang="en-US" smtClean="0"/>
              <a:t>50</a:t>
            </a:fld>
            <a:endParaRPr lang="en-US"/>
          </a:p>
        </p:txBody>
      </p:sp>
    </p:spTree>
    <p:extLst>
      <p:ext uri="{BB962C8B-B14F-4D97-AF65-F5344CB8AC3E}">
        <p14:creationId xmlns:p14="http://schemas.microsoft.com/office/powerpoint/2010/main" val="3271510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3D842-E41A-4FF2-4DA2-9C2A8852F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B0C61-107D-9556-B994-C73890314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634C9-B183-D053-D941-29982B445E3B}"/>
              </a:ext>
            </a:extLst>
          </p:cNvPr>
          <p:cNvSpPr>
            <a:spLocks noGrp="1"/>
          </p:cNvSpPr>
          <p:nvPr>
            <p:ph type="body" idx="1"/>
          </p:nvPr>
        </p:nvSpPr>
        <p:spPr/>
        <p:txBody>
          <a:bodyPr/>
          <a:lstStyle/>
          <a:p>
            <a:r>
              <a:rPr lang="en-US"/>
              <a:t>See template hand out</a:t>
            </a:r>
          </a:p>
        </p:txBody>
      </p:sp>
      <p:sp>
        <p:nvSpPr>
          <p:cNvPr id="4" name="Slide Number Placeholder 3">
            <a:extLst>
              <a:ext uri="{FF2B5EF4-FFF2-40B4-BE49-F238E27FC236}">
                <a16:creationId xmlns:a16="http://schemas.microsoft.com/office/drawing/2014/main" id="{2582AC36-6243-D800-42BF-499B26A450A9}"/>
              </a:ext>
            </a:extLst>
          </p:cNvPr>
          <p:cNvSpPr>
            <a:spLocks noGrp="1"/>
          </p:cNvSpPr>
          <p:nvPr>
            <p:ph type="sldNum" sz="quarter" idx="5"/>
          </p:nvPr>
        </p:nvSpPr>
        <p:spPr/>
        <p:txBody>
          <a:bodyPr/>
          <a:lstStyle/>
          <a:p>
            <a:fld id="{E77D6327-4B82-4916-AC5B-599D22B6B83B}" type="slidenum">
              <a:rPr lang="en-US" smtClean="0"/>
              <a:t>51</a:t>
            </a:fld>
            <a:endParaRPr lang="en-US"/>
          </a:p>
        </p:txBody>
      </p:sp>
    </p:spTree>
    <p:extLst>
      <p:ext uri="{BB962C8B-B14F-4D97-AF65-F5344CB8AC3E}">
        <p14:creationId xmlns:p14="http://schemas.microsoft.com/office/powerpoint/2010/main" val="59170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 I say before, during and after every investigation- that this investigation will not leave folks feeling good, vindicated or with a sense of resolve. Investigations are hard on relationships, hard on leaders, hard on frontline employees and are a good way to hurt morale.  </a:t>
            </a:r>
          </a:p>
          <a:p>
            <a:endParaRPr lang="en-US" dirty="0"/>
          </a:p>
          <a:p>
            <a:r>
              <a:rPr lang="en-US" dirty="0"/>
              <a:t>Being clear about what to expect is important – largely managing expectations that very few- including those involved, are unlikely to know the outcome and any corrective action taken on employees.  </a:t>
            </a:r>
          </a:p>
          <a:p>
            <a:endParaRPr lang="en-US" dirty="0"/>
          </a:p>
          <a:p>
            <a:r>
              <a:rPr lang="en-US" dirty="0"/>
              <a:t>Remind people- the goal is to find out what happened to the best of our ability, even the best investigations that can accomplish that, don’t leave people feeling good or resolved.  </a:t>
            </a:r>
          </a:p>
          <a:p>
            <a:endParaRPr lang="en-US" dirty="0"/>
          </a:p>
          <a:p>
            <a:r>
              <a:rPr lang="en-US" dirty="0"/>
              <a:t>Investigations can often be deciphering between a few people’s versions of what happened. All of that goes through each individual’s filters and biases. They are imperfect. </a:t>
            </a:r>
          </a:p>
        </p:txBody>
      </p:sp>
      <p:sp>
        <p:nvSpPr>
          <p:cNvPr id="4" name="Slide Number Placeholder 3"/>
          <p:cNvSpPr>
            <a:spLocks noGrp="1"/>
          </p:cNvSpPr>
          <p:nvPr>
            <p:ph type="sldNum" sz="quarter" idx="5"/>
          </p:nvPr>
        </p:nvSpPr>
        <p:spPr/>
        <p:txBody>
          <a:bodyPr/>
          <a:lstStyle/>
          <a:p>
            <a:fld id="{E77D6327-4B82-4916-AC5B-599D22B6B83B}" type="slidenum">
              <a:rPr lang="en-US" smtClean="0"/>
              <a:t>52</a:t>
            </a:fld>
            <a:endParaRPr lang="en-US"/>
          </a:p>
        </p:txBody>
      </p:sp>
    </p:spTree>
    <p:extLst>
      <p:ext uri="{BB962C8B-B14F-4D97-AF65-F5344CB8AC3E}">
        <p14:creationId xmlns:p14="http://schemas.microsoft.com/office/powerpoint/2010/main" val="294640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aren’t able to use an external investigator and have HR staff doing “double duty” acting as an investigator, consider what that person’s role may be once the investigation has concluded. Avoiding the investigator also being a decision maker on discipline is smart.  But also, what kind of post-investigation recovery and support may be needed and who will provide that support?  Be thoughtful about the potential for multiple roles and try to mitigate that where you can. </a:t>
            </a:r>
          </a:p>
          <a:p>
            <a:endParaRPr lang="en-US" dirty="0"/>
          </a:p>
          <a:p>
            <a:r>
              <a:rPr lang="en-US" dirty="0"/>
              <a:t>Using an external investigator is helpful in preserving your staff for other tasks surrounding the investigation, and you may get more of an objective or neutral investigation when using an external investigator. </a:t>
            </a:r>
          </a:p>
          <a:p>
            <a:endParaRPr lang="en-US" dirty="0"/>
          </a:p>
        </p:txBody>
      </p:sp>
      <p:sp>
        <p:nvSpPr>
          <p:cNvPr id="4" name="Slide Number Placeholder 3"/>
          <p:cNvSpPr>
            <a:spLocks noGrp="1"/>
          </p:cNvSpPr>
          <p:nvPr>
            <p:ph type="sldNum" sz="quarter" idx="10"/>
          </p:nvPr>
        </p:nvSpPr>
        <p:spPr/>
        <p:txBody>
          <a:bodyPr/>
          <a:lstStyle/>
          <a:p>
            <a:fld id="{CB45B17A-1920-E94B-917B-B7D330D5E9B6}" type="slidenum">
              <a:rPr lang="en-US" smtClean="0"/>
              <a:t>5</a:t>
            </a:fld>
            <a:endParaRPr lang="en-US" dirty="0"/>
          </a:p>
        </p:txBody>
      </p:sp>
    </p:spTree>
    <p:extLst>
      <p:ext uri="{BB962C8B-B14F-4D97-AF65-F5344CB8AC3E}">
        <p14:creationId xmlns:p14="http://schemas.microsoft.com/office/powerpoint/2010/main" val="477046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what the anticipated severity was if found to be true, then ask yourselves what mitigating factors and details were revealed? </a:t>
            </a:r>
          </a:p>
          <a:p>
            <a:endParaRPr lang="en-US" dirty="0"/>
          </a:p>
          <a:p>
            <a:r>
              <a:rPr lang="en-US" dirty="0"/>
              <a:t>You may have started thinking, if found to be true, it would be a terminable offense, but</a:t>
            </a:r>
          </a:p>
        </p:txBody>
      </p:sp>
      <p:sp>
        <p:nvSpPr>
          <p:cNvPr id="4" name="Slide Number Placeholder 3"/>
          <p:cNvSpPr>
            <a:spLocks noGrp="1"/>
          </p:cNvSpPr>
          <p:nvPr>
            <p:ph type="sldNum" sz="quarter" idx="5"/>
          </p:nvPr>
        </p:nvSpPr>
        <p:spPr/>
        <p:txBody>
          <a:bodyPr/>
          <a:lstStyle/>
          <a:p>
            <a:fld id="{E77D6327-4B82-4916-AC5B-599D22B6B83B}" type="slidenum">
              <a:rPr lang="en-US" smtClean="0"/>
              <a:t>53</a:t>
            </a:fld>
            <a:endParaRPr lang="en-US"/>
          </a:p>
        </p:txBody>
      </p:sp>
    </p:spTree>
    <p:extLst>
      <p:ext uri="{BB962C8B-B14F-4D97-AF65-F5344CB8AC3E}">
        <p14:creationId xmlns:p14="http://schemas.microsoft.com/office/powerpoint/2010/main" val="2473307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54</a:t>
            </a:fld>
            <a:endParaRPr lang="en-US"/>
          </a:p>
        </p:txBody>
      </p:sp>
    </p:spTree>
    <p:extLst>
      <p:ext uri="{BB962C8B-B14F-4D97-AF65-F5344CB8AC3E}">
        <p14:creationId xmlns:p14="http://schemas.microsoft.com/office/powerpoint/2010/main" val="2562242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 Common tardiness of a work unit, or misunderstanding how flex time works, especially for a non-exempt employee. Be clear with all affected employees. Call new day and provide written communications to right the ship. </a:t>
            </a:r>
          </a:p>
          <a:p>
            <a:r>
              <a:rPr lang="en-US"/>
              <a:t>Investigations are great tools to show departments and organizations where they have policy failures and gaps or inconsistencies. The discussion and implementing those changes are equally if not more important than assessing for individual discipline. The organization should be asking itself with each investigation, “what did we learn and what can we do better now?”</a:t>
            </a:r>
          </a:p>
        </p:txBody>
      </p:sp>
      <p:sp>
        <p:nvSpPr>
          <p:cNvPr id="4" name="Slide Number Placeholder 3"/>
          <p:cNvSpPr>
            <a:spLocks noGrp="1"/>
          </p:cNvSpPr>
          <p:nvPr>
            <p:ph type="sldNum" sz="quarter" idx="5"/>
          </p:nvPr>
        </p:nvSpPr>
        <p:spPr/>
        <p:txBody>
          <a:bodyPr/>
          <a:lstStyle/>
          <a:p>
            <a:fld id="{E77D6327-4B82-4916-AC5B-599D22B6B83B}" type="slidenum">
              <a:rPr lang="en-US" smtClean="0"/>
              <a:t>55</a:t>
            </a:fld>
            <a:endParaRPr lang="en-US"/>
          </a:p>
        </p:txBody>
      </p:sp>
    </p:spTree>
    <p:extLst>
      <p:ext uri="{BB962C8B-B14F-4D97-AF65-F5344CB8AC3E}">
        <p14:creationId xmlns:p14="http://schemas.microsoft.com/office/powerpoint/2010/main" val="2672501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Management Investigation Summary Template is most applicable for low-level management led investigation’s and/or fact finding efforts.  This is not a template for a larger more comprehensive investigation report. </a:t>
            </a:r>
          </a:p>
        </p:txBody>
      </p:sp>
      <p:sp>
        <p:nvSpPr>
          <p:cNvPr id="4" name="Slide Number Placeholder 3"/>
          <p:cNvSpPr>
            <a:spLocks noGrp="1"/>
          </p:cNvSpPr>
          <p:nvPr>
            <p:ph type="sldNum" sz="quarter" idx="5"/>
          </p:nvPr>
        </p:nvSpPr>
        <p:spPr/>
        <p:txBody>
          <a:bodyPr/>
          <a:lstStyle/>
          <a:p>
            <a:fld id="{E77D6327-4B82-4916-AC5B-599D22B6B83B}" type="slidenum">
              <a:rPr lang="en-US" smtClean="0"/>
              <a:t>56</a:t>
            </a:fld>
            <a:endParaRPr lang="en-US"/>
          </a:p>
        </p:txBody>
      </p:sp>
    </p:spTree>
    <p:extLst>
      <p:ext uri="{BB962C8B-B14F-4D97-AF65-F5344CB8AC3E}">
        <p14:creationId xmlns:p14="http://schemas.microsoft.com/office/powerpoint/2010/main" val="763400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57</a:t>
            </a:fld>
            <a:endParaRPr lang="en-US"/>
          </a:p>
        </p:txBody>
      </p:sp>
    </p:spTree>
    <p:extLst>
      <p:ext uri="{BB962C8B-B14F-4D97-AF65-F5344CB8AC3E}">
        <p14:creationId xmlns:p14="http://schemas.microsoft.com/office/powerpoint/2010/main" val="36327827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65</a:t>
            </a:fld>
            <a:endParaRPr lang="en-US"/>
          </a:p>
        </p:txBody>
      </p:sp>
    </p:spTree>
    <p:extLst>
      <p:ext uri="{BB962C8B-B14F-4D97-AF65-F5344CB8AC3E}">
        <p14:creationId xmlns:p14="http://schemas.microsoft.com/office/powerpoint/2010/main" val="602023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 PLANNING FORM</a:t>
            </a:r>
          </a:p>
          <a:p>
            <a:endParaRPr lang="en-US"/>
          </a:p>
          <a:p>
            <a:r>
              <a:rPr lang="en-US"/>
              <a:t>Medium assessment- there are multiple concerns, there is a hostile attitude and its creating a hostile work environment. There was also a critical task (potato prep) that was not completed and the resulting consequence cannot be remedied at this point.  If all are found to be true and accurate, this has the potential to rise to a suspension level. </a:t>
            </a:r>
          </a:p>
        </p:txBody>
      </p:sp>
      <p:sp>
        <p:nvSpPr>
          <p:cNvPr id="4" name="Slide Number Placeholder 3"/>
          <p:cNvSpPr>
            <a:spLocks noGrp="1"/>
          </p:cNvSpPr>
          <p:nvPr>
            <p:ph type="sldNum" sz="quarter" idx="5"/>
          </p:nvPr>
        </p:nvSpPr>
        <p:spPr/>
        <p:txBody>
          <a:bodyPr/>
          <a:lstStyle/>
          <a:p>
            <a:fld id="{E77D6327-4B82-4916-AC5B-599D22B6B83B}" type="slidenum">
              <a:rPr lang="en-US" smtClean="0"/>
              <a:t>66</a:t>
            </a:fld>
            <a:endParaRPr lang="en-US"/>
          </a:p>
        </p:txBody>
      </p:sp>
    </p:spTree>
    <p:extLst>
      <p:ext uri="{BB962C8B-B14F-4D97-AF65-F5344CB8AC3E}">
        <p14:creationId xmlns:p14="http://schemas.microsoft.com/office/powerpoint/2010/main" val="4223157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0079E-C20B-234E-EEDD-E9DEEF59B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775B1-4B80-0CAB-D260-B4DED998C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FD59D-90FA-BBCF-1A5C-57F44781F254}"/>
              </a:ext>
            </a:extLst>
          </p:cNvPr>
          <p:cNvSpPr>
            <a:spLocks noGrp="1"/>
          </p:cNvSpPr>
          <p:nvPr>
            <p:ph type="body" idx="1"/>
          </p:nvPr>
        </p:nvSpPr>
        <p:spPr/>
        <p:txBody>
          <a:bodyPr/>
          <a:lstStyle/>
          <a:p>
            <a:r>
              <a:rPr lang="en-US"/>
              <a:t>HANDOUT- PLANNING FORM</a:t>
            </a:r>
          </a:p>
          <a:p>
            <a:endParaRPr lang="en-US"/>
          </a:p>
          <a:p>
            <a:r>
              <a:rPr lang="en-US"/>
              <a:t>Medium assessment- there are multiple concerns, there is a hostile attitude and its creating a hostile work environment. There was also a critical task (potato prep) that was not completed and the resulting consequence cannot be remedied at this point.  If all are found to be true and accurate, this has the potential to rise to a suspension level. </a:t>
            </a:r>
          </a:p>
        </p:txBody>
      </p:sp>
      <p:sp>
        <p:nvSpPr>
          <p:cNvPr id="4" name="Slide Number Placeholder 3">
            <a:extLst>
              <a:ext uri="{FF2B5EF4-FFF2-40B4-BE49-F238E27FC236}">
                <a16:creationId xmlns:a16="http://schemas.microsoft.com/office/drawing/2014/main" id="{D7C1D0AE-7AB0-A6BA-8548-A1840D09EEB8}"/>
              </a:ext>
            </a:extLst>
          </p:cNvPr>
          <p:cNvSpPr>
            <a:spLocks noGrp="1"/>
          </p:cNvSpPr>
          <p:nvPr>
            <p:ph type="sldNum" sz="quarter" idx="5"/>
          </p:nvPr>
        </p:nvSpPr>
        <p:spPr/>
        <p:txBody>
          <a:bodyPr/>
          <a:lstStyle/>
          <a:p>
            <a:fld id="{E77D6327-4B82-4916-AC5B-599D22B6B83B}" type="slidenum">
              <a:rPr lang="en-US" smtClean="0"/>
              <a:t>67</a:t>
            </a:fld>
            <a:endParaRPr lang="en-US"/>
          </a:p>
        </p:txBody>
      </p:sp>
    </p:spTree>
    <p:extLst>
      <p:ext uri="{BB962C8B-B14F-4D97-AF65-F5344CB8AC3E}">
        <p14:creationId xmlns:p14="http://schemas.microsoft.com/office/powerpoint/2010/main" val="2976006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7D6327-4B82-4916-AC5B-599D22B6B83B}" type="slidenum">
              <a:rPr lang="en-US" smtClean="0"/>
              <a:t>68</a:t>
            </a:fld>
            <a:endParaRPr lang="en-US"/>
          </a:p>
        </p:txBody>
      </p:sp>
    </p:spTree>
    <p:extLst>
      <p:ext uri="{BB962C8B-B14F-4D97-AF65-F5344CB8AC3E}">
        <p14:creationId xmlns:p14="http://schemas.microsoft.com/office/powerpoint/2010/main" val="120341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D6327-4B82-4916-AC5B-599D22B6B83B}" type="slidenum">
              <a:rPr lang="en-US" smtClean="0"/>
              <a:t>6</a:t>
            </a:fld>
            <a:endParaRPr lang="en-US"/>
          </a:p>
        </p:txBody>
      </p:sp>
    </p:spTree>
    <p:extLst>
      <p:ext uri="{BB962C8B-B14F-4D97-AF65-F5344CB8AC3E}">
        <p14:creationId xmlns:p14="http://schemas.microsoft.com/office/powerpoint/2010/main" val="227536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311E2-730A-44C9-2C67-D5540241E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1A428-AC32-2E6D-3896-3261B83F5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0F4F5-650B-1EE1-B090-61D934B382AD}"/>
              </a:ext>
            </a:extLst>
          </p:cNvPr>
          <p:cNvSpPr>
            <a:spLocks noGrp="1"/>
          </p:cNvSpPr>
          <p:nvPr>
            <p:ph type="body" idx="1"/>
          </p:nvPr>
        </p:nvSpPr>
        <p:spPr/>
        <p:txBody>
          <a:bodyPr/>
          <a:lstStyle/>
          <a:p>
            <a:r>
              <a:rPr lang="en-US" dirty="0">
                <a:latin typeface="Calibri"/>
                <a:ea typeface="Calibri"/>
                <a:cs typeface="Calibri"/>
              </a:rPr>
              <a:t>The purpose of fact finding or an investigation is to uncover and gather information to a high degree of accuracy and understand the objective facts. </a:t>
            </a:r>
          </a:p>
          <a:p>
            <a:endParaRPr lang="en-US" dirty="0">
              <a:latin typeface="Calibri"/>
              <a:ea typeface="Calibri"/>
              <a:cs typeface="Calibri"/>
            </a:endParaRPr>
          </a:p>
          <a:p>
            <a:r>
              <a:rPr lang="en-US" dirty="0">
                <a:latin typeface="Calibri"/>
                <a:ea typeface="Calibri"/>
                <a:cs typeface="Calibri"/>
              </a:rPr>
              <a:t>Consider any additional departments or avenues for which employees, customers, clients or persons of the public may make a complaint. How are they received, documented and acted upon? Be sure role responsibility is clear and delegated. </a:t>
            </a:r>
          </a:p>
          <a:p>
            <a:endParaRPr lang="en-US" dirty="0">
              <a:latin typeface="Calibri"/>
              <a:ea typeface="Calibri"/>
              <a:cs typeface="Calibri"/>
            </a:endParaRPr>
          </a:p>
          <a:p>
            <a:r>
              <a:rPr lang="en-US" dirty="0">
                <a:latin typeface="Calibri"/>
                <a:ea typeface="Calibri"/>
                <a:cs typeface="Calibri"/>
              </a:rPr>
              <a:t>The fewer barriers to reporting the better.</a:t>
            </a:r>
          </a:p>
        </p:txBody>
      </p:sp>
      <p:sp>
        <p:nvSpPr>
          <p:cNvPr id="4" name="Slide Number Placeholder 3">
            <a:extLst>
              <a:ext uri="{FF2B5EF4-FFF2-40B4-BE49-F238E27FC236}">
                <a16:creationId xmlns:a16="http://schemas.microsoft.com/office/drawing/2014/main" id="{540D7519-7C77-5C90-ABCD-0A2D203BBD8C}"/>
              </a:ext>
            </a:extLst>
          </p:cNvPr>
          <p:cNvSpPr>
            <a:spLocks noGrp="1"/>
          </p:cNvSpPr>
          <p:nvPr>
            <p:ph type="sldNum" sz="quarter" idx="5"/>
          </p:nvPr>
        </p:nvSpPr>
        <p:spPr/>
        <p:txBody>
          <a:bodyPr/>
          <a:lstStyle/>
          <a:p>
            <a:fld id="{E77D6327-4B82-4916-AC5B-599D22B6B83B}" type="slidenum">
              <a:rPr lang="en-US" smtClean="0"/>
              <a:t>7</a:t>
            </a:fld>
            <a:endParaRPr lang="en-US"/>
          </a:p>
        </p:txBody>
      </p:sp>
    </p:spTree>
    <p:extLst>
      <p:ext uri="{BB962C8B-B14F-4D97-AF65-F5344CB8AC3E}">
        <p14:creationId xmlns:p14="http://schemas.microsoft.com/office/powerpoint/2010/main" val="118910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Complaint received --&gt; who is best placed to conduct investigation --&gt; type of investigation or fact finding determined </a:t>
            </a:r>
          </a:p>
        </p:txBody>
      </p:sp>
      <p:sp>
        <p:nvSpPr>
          <p:cNvPr id="4" name="Slide Number Placeholder 3"/>
          <p:cNvSpPr>
            <a:spLocks noGrp="1"/>
          </p:cNvSpPr>
          <p:nvPr>
            <p:ph type="sldNum" sz="quarter" idx="5"/>
          </p:nvPr>
        </p:nvSpPr>
        <p:spPr/>
        <p:txBody>
          <a:bodyPr/>
          <a:lstStyle/>
          <a:p>
            <a:fld id="{E77D6327-4B82-4916-AC5B-599D22B6B83B}" type="slidenum">
              <a:rPr lang="en-US" smtClean="0"/>
              <a:t>8</a:t>
            </a:fld>
            <a:endParaRPr lang="en-US"/>
          </a:p>
        </p:txBody>
      </p:sp>
    </p:spTree>
    <p:extLst>
      <p:ext uri="{BB962C8B-B14F-4D97-AF65-F5344CB8AC3E}">
        <p14:creationId xmlns:p14="http://schemas.microsoft.com/office/powerpoint/2010/main" val="13126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5148-6A7C-C4A5-6F71-2DE90F626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15748-A8BE-D2EC-E427-E01A2C3DA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7E6305-F847-2AE6-5AC0-C97AB94273C3}"/>
              </a:ext>
            </a:extLst>
          </p:cNvPr>
          <p:cNvSpPr>
            <a:spLocks noGrp="1"/>
          </p:cNvSpPr>
          <p:nvPr>
            <p:ph type="body" idx="1"/>
          </p:nvPr>
        </p:nvSpPr>
        <p:spPr/>
        <p:txBody>
          <a:bodyPr/>
          <a:lstStyle/>
          <a:p>
            <a:r>
              <a:rPr lang="en-US" dirty="0">
                <a:latin typeface="Calibri"/>
                <a:ea typeface="Calibri"/>
                <a:cs typeface="Calibri"/>
              </a:rPr>
              <a:t>Complaint received --&gt; who is best placed to conduct investigation --&gt; type of investigation or fact finding determined </a:t>
            </a:r>
          </a:p>
        </p:txBody>
      </p:sp>
      <p:sp>
        <p:nvSpPr>
          <p:cNvPr id="4" name="Slide Number Placeholder 3">
            <a:extLst>
              <a:ext uri="{FF2B5EF4-FFF2-40B4-BE49-F238E27FC236}">
                <a16:creationId xmlns:a16="http://schemas.microsoft.com/office/drawing/2014/main" id="{C95F8A0A-156F-B815-64FD-0712FD9D095F}"/>
              </a:ext>
            </a:extLst>
          </p:cNvPr>
          <p:cNvSpPr>
            <a:spLocks noGrp="1"/>
          </p:cNvSpPr>
          <p:nvPr>
            <p:ph type="sldNum" sz="quarter" idx="5"/>
          </p:nvPr>
        </p:nvSpPr>
        <p:spPr/>
        <p:txBody>
          <a:bodyPr/>
          <a:lstStyle/>
          <a:p>
            <a:fld id="{E77D6327-4B82-4916-AC5B-599D22B6B83B}" type="slidenum">
              <a:rPr lang="en-US" smtClean="0"/>
              <a:t>9</a:t>
            </a:fld>
            <a:endParaRPr lang="en-US"/>
          </a:p>
        </p:txBody>
      </p:sp>
    </p:spTree>
    <p:extLst>
      <p:ext uri="{BB962C8B-B14F-4D97-AF65-F5344CB8AC3E}">
        <p14:creationId xmlns:p14="http://schemas.microsoft.com/office/powerpoint/2010/main" val="427204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1784B6-4BDC-874E-AED2-5E61E56EED1E}"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80085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182193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363002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102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139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1784B6-4BDC-874E-AED2-5E61E56EED1E}"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02473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1784B6-4BDC-874E-AED2-5E61E56EED1E}"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0322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784B6-4BDC-874E-AED2-5E61E56EED1E}"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993932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784B6-4BDC-874E-AED2-5E61E56EED1E}"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1240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784B6-4BDC-874E-AED2-5E61E56EED1E}"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56307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784B6-4BDC-874E-AED2-5E61E56EED1E}"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1548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42623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1784B6-4BDC-874E-AED2-5E61E56EED1E}"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400178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1784B6-4BDC-874E-AED2-5E61E56EED1E}"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86784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784B6-4BDC-874E-AED2-5E61E56EED1E}"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366402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3346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784B6-4BDC-874E-AED2-5E61E56EED1E}"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386A-72AE-E340-A5F9-93B7CAAA2F0C}" type="slidenum">
              <a:rPr lang="en-US" smtClean="0"/>
              <a:t>‹#›</a:t>
            </a:fld>
            <a:endParaRPr lang="en-US"/>
          </a:p>
        </p:txBody>
      </p:sp>
    </p:spTree>
    <p:extLst>
      <p:ext uri="{BB962C8B-B14F-4D97-AF65-F5344CB8AC3E}">
        <p14:creationId xmlns:p14="http://schemas.microsoft.com/office/powerpoint/2010/main" val="25424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A1784B6-4BDC-874E-AED2-5E61E56EED1E}" type="datetimeFigureOut">
              <a:rPr lang="en-US" smtClean="0"/>
              <a:t>1/30/2026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06386A-72AE-E340-A5F9-93B7CAAA2F0C}" type="slidenum">
              <a:rPr lang="en-US" smtClean="0"/>
              <a:t>‹#›</a:t>
            </a:fld>
            <a:endParaRPr lang="en-US"/>
          </a:p>
        </p:txBody>
      </p:sp>
    </p:spTree>
    <p:extLst>
      <p:ext uri="{BB962C8B-B14F-4D97-AF65-F5344CB8AC3E}">
        <p14:creationId xmlns:p14="http://schemas.microsoft.com/office/powerpoint/2010/main" val="35825355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3.sv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5.sv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7.sv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beyondthepale-dvora.blogspot.com/2018/" TargetMode="Externa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87.svg"/><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37728"/>
            <a:ext cx="10363200" cy="1470025"/>
          </a:xfrm>
        </p:spPr>
        <p:txBody>
          <a:bodyPr/>
          <a:lstStyle/>
          <a:p>
            <a:r>
              <a:rPr lang="en-US" b="1" dirty="0">
                <a:latin typeface="Arial" panose="020B0604020202020204" pitchFamily="34" charset="0"/>
                <a:cs typeface="Arial" panose="020B0604020202020204" pitchFamily="34" charset="0"/>
              </a:rPr>
              <a:t>Conducting Investigations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Training Your Staff</a:t>
            </a:r>
          </a:p>
        </p:txBody>
      </p:sp>
      <p:sp>
        <p:nvSpPr>
          <p:cNvPr id="3" name="Subtitle 2"/>
          <p:cNvSpPr>
            <a:spLocks noGrp="1"/>
          </p:cNvSpPr>
          <p:nvPr>
            <p:ph type="subTitle" idx="1"/>
          </p:nvPr>
        </p:nvSpPr>
        <p:spPr>
          <a:xfrm>
            <a:off x="1828800" y="2772983"/>
            <a:ext cx="8534400" cy="3076636"/>
          </a:xfrm>
        </p:spPr>
        <p:txBody>
          <a:bodyPr vert="horz" lIns="91440" tIns="45720" rIns="91440" bIns="45720" rtlCol="0" anchor="t">
            <a:normAutofit/>
          </a:bodyPr>
          <a:lstStyle/>
          <a:p>
            <a:r>
              <a:rPr lang="en-US" dirty="0">
                <a:solidFill>
                  <a:schemeClr val="tx1"/>
                </a:solidFill>
                <a:latin typeface="Arial"/>
                <a:cs typeface="Arial"/>
              </a:rPr>
              <a:t>Presented by Alison Kelly, MAC </a:t>
            </a:r>
          </a:p>
          <a:p>
            <a:r>
              <a:rPr lang="en-US" dirty="0">
                <a:solidFill>
                  <a:schemeClr val="tx1"/>
                </a:solidFill>
                <a:latin typeface="Arial"/>
                <a:cs typeface="Arial"/>
              </a:rPr>
              <a:t>And</a:t>
            </a:r>
          </a:p>
          <a:p>
            <a:r>
              <a:rPr lang="en-US" dirty="0">
                <a:solidFill>
                  <a:schemeClr val="tx1"/>
                </a:solidFill>
                <a:latin typeface="Arial"/>
                <a:cs typeface="Arial"/>
              </a:rPr>
              <a:t>Ben Reber, Wiley Reber Law</a:t>
            </a:r>
          </a:p>
          <a:p>
            <a:r>
              <a:rPr lang="en-US" dirty="0">
                <a:solidFill>
                  <a:schemeClr val="tx1"/>
                </a:solidFill>
                <a:latin typeface="Arial"/>
                <a:cs typeface="Arial"/>
              </a:rPr>
              <a:t>MPELRA 2026 Winter Conference</a:t>
            </a: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E824AED-08F9-E94A-8F7D-EF2FC9C90BEC}"/>
              </a:ext>
            </a:extLst>
          </p:cNvPr>
          <p:cNvSpPr txBox="1"/>
          <p:nvPr/>
        </p:nvSpPr>
        <p:spPr>
          <a:xfrm>
            <a:off x="3174123" y="603166"/>
            <a:ext cx="5696608" cy="369332"/>
          </a:xfrm>
          <a:prstGeom prst="rect">
            <a:avLst/>
          </a:prstGeom>
          <a:noFill/>
        </p:spPr>
        <p:txBody>
          <a:bodyPr wrap="square" rtlCol="0">
            <a:spAutoFit/>
          </a:bodyPr>
          <a:lstStyle/>
          <a:p>
            <a:pPr algn="ctr"/>
            <a:endParaRPr lang="en-US" b="1">
              <a:solidFill>
                <a:srgbClr val="F35CEC"/>
              </a:solidFill>
            </a:endParaRPr>
          </a:p>
        </p:txBody>
      </p:sp>
      <p:sp>
        <p:nvSpPr>
          <p:cNvPr id="10" name="Rectangle 9">
            <a:extLst>
              <a:ext uri="{FF2B5EF4-FFF2-40B4-BE49-F238E27FC236}">
                <a16:creationId xmlns:a16="http://schemas.microsoft.com/office/drawing/2014/main" id="{203D7A64-B777-734F-B711-CEBB9D011EC4}"/>
              </a:ext>
            </a:extLst>
          </p:cNvPr>
          <p:cNvSpPr/>
          <p:nvPr/>
        </p:nvSpPr>
        <p:spPr>
          <a:xfrm>
            <a:off x="0" y="5202621"/>
            <a:ext cx="12192000" cy="1655379"/>
          </a:xfrm>
          <a:prstGeom prst="rect">
            <a:avLst/>
          </a:prstGeom>
          <a:solidFill>
            <a:srgbClr val="006E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2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5181-FBB5-D03F-269A-8FA69F9E7B70}"/>
              </a:ext>
            </a:extLst>
          </p:cNvPr>
          <p:cNvSpPr>
            <a:spLocks noGrp="1"/>
          </p:cNvSpPr>
          <p:nvPr>
            <p:ph type="title"/>
          </p:nvPr>
        </p:nvSpPr>
        <p:spPr>
          <a:xfrm>
            <a:off x="443171" y="1165860"/>
            <a:ext cx="3602736" cy="4526280"/>
          </a:xfrm>
        </p:spPr>
        <p:txBody>
          <a:bodyPr vert="horz" lIns="91440" tIns="45720" rIns="91440" bIns="45720" rtlCol="0" anchor="ctr">
            <a:normAutofit/>
          </a:bodyPr>
          <a:lstStyle/>
          <a:p>
            <a:pPr algn="l" defTabSz="914400">
              <a:lnSpc>
                <a:spcPct val="90000"/>
              </a:lnSpc>
            </a:pPr>
            <a:r>
              <a:rPr lang="en-US" sz="3200" kern="1200" dirty="0">
                <a:latin typeface="Arial"/>
                <a:cs typeface="Arial"/>
              </a:rPr>
              <a:t>Informal Investigation versus Formal Investigation</a:t>
            </a:r>
          </a:p>
        </p:txBody>
      </p:sp>
      <p:graphicFrame>
        <p:nvGraphicFramePr>
          <p:cNvPr id="5" name="Content Placeholder 2">
            <a:extLst>
              <a:ext uri="{FF2B5EF4-FFF2-40B4-BE49-F238E27FC236}">
                <a16:creationId xmlns:a16="http://schemas.microsoft.com/office/drawing/2014/main" id="{5FC54AA4-6A67-6614-24AD-1E4295F26754}"/>
              </a:ext>
            </a:extLst>
          </p:cNvPr>
          <p:cNvGraphicFramePr>
            <a:graphicFrameLocks noGrp="1"/>
          </p:cNvGraphicFramePr>
          <p:nvPr>
            <p:ph sz="half" idx="1"/>
            <p:extLst>
              <p:ext uri="{D42A27DB-BD31-4B8C-83A1-F6EECF244321}">
                <p14:modId xmlns:p14="http://schemas.microsoft.com/office/powerpoint/2010/main" val="2487797524"/>
              </p:ext>
            </p:extLst>
          </p:nvPr>
        </p:nvGraphicFramePr>
        <p:xfrm>
          <a:off x="4045907" y="676656"/>
          <a:ext cx="7621837"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32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a:t>Just when do you go to an outside investigator? </a:t>
            </a:r>
          </a:p>
        </p:txBody>
      </p:sp>
      <p:sp>
        <p:nvSpPr>
          <p:cNvPr id="16" name="Rectangle 15">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57E3E61F-0D59-5C55-FC66-5EEFC37ED3A9}"/>
              </a:ext>
            </a:extLst>
          </p:cNvPr>
          <p:cNvGraphicFramePr>
            <a:graphicFrameLocks noGrp="1"/>
          </p:cNvGraphicFramePr>
          <p:nvPr>
            <p:ph idx="1"/>
            <p:extLst>
              <p:ext uri="{D42A27DB-BD31-4B8C-83A1-F6EECF244321}">
                <p14:modId xmlns:p14="http://schemas.microsoft.com/office/powerpoint/2010/main" val="4162747243"/>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11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t>Cont. reasons for outside investigator</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3A3DC4C-A8E6-F29D-24E3-046119C5C509}"/>
              </a:ext>
            </a:extLst>
          </p:cNvPr>
          <p:cNvGraphicFramePr>
            <a:graphicFrameLocks noGrp="1"/>
          </p:cNvGraphicFramePr>
          <p:nvPr>
            <p:ph idx="1"/>
            <p:extLst>
              <p:ext uri="{D42A27DB-BD31-4B8C-83A1-F6EECF244321}">
                <p14:modId xmlns:p14="http://schemas.microsoft.com/office/powerpoint/2010/main" val="453732644"/>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144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Cont. reasons for an outside investigator</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4058" y="450936"/>
            <a:ext cx="7190095" cy="5962389"/>
          </a:xfrm>
        </p:spPr>
        <p:txBody>
          <a:bodyPr anchor="ctr">
            <a:normAutofit/>
          </a:bodyPr>
          <a:lstStyle/>
          <a:p>
            <a:pPr lvl="1"/>
            <a:r>
              <a:rPr lang="en-US" sz="2000" dirty="0"/>
              <a:t>Cost considerations </a:t>
            </a:r>
            <a:r>
              <a:rPr lang="mr-IN" sz="2000" dirty="0"/>
              <a:t>–</a:t>
            </a:r>
            <a:r>
              <a:rPr lang="en-US" sz="2000" dirty="0"/>
              <a:t> hope to pay less on the backend on review challenges</a:t>
            </a:r>
          </a:p>
          <a:p>
            <a:pPr lvl="1"/>
            <a:r>
              <a:rPr lang="en-US" sz="2000" dirty="0"/>
              <a:t>When there is a public relations component, and want to lock it down</a:t>
            </a:r>
          </a:p>
          <a:p>
            <a:pPr lvl="1"/>
            <a:r>
              <a:rPr lang="en-US" sz="2000" dirty="0"/>
              <a:t>When there is a potential for criminal implications</a:t>
            </a:r>
          </a:p>
          <a:p>
            <a:pPr lvl="1"/>
            <a:r>
              <a:rPr lang="en-US" sz="2000" dirty="0"/>
              <a:t>When an organization does not have someone experienced or trained on investigations at the time- or you need an expert such as internal affairs investigations for sworn peace officers. More statutory obligations and process requirements. </a:t>
            </a:r>
          </a:p>
          <a:p>
            <a:pPr lvl="1"/>
            <a:r>
              <a:rPr lang="en-US" sz="2000" dirty="0"/>
              <a:t>When you need it faster because of potential statute of limitations issues (to be discussed later)</a:t>
            </a:r>
          </a:p>
          <a:p>
            <a:pPr lvl="1"/>
            <a:r>
              <a:rPr lang="en-US" sz="2000" dirty="0"/>
              <a:t>More</a:t>
            </a:r>
            <a:r>
              <a:rPr lang="mr-IN" sz="2000" dirty="0"/>
              <a:t>…</a:t>
            </a:r>
            <a:r>
              <a:rPr lang="en-US" sz="2000" dirty="0"/>
              <a:t>?</a:t>
            </a:r>
          </a:p>
        </p:txBody>
      </p:sp>
    </p:spTree>
    <p:extLst>
      <p:ext uri="{BB962C8B-B14F-4D97-AF65-F5344CB8AC3E}">
        <p14:creationId xmlns:p14="http://schemas.microsoft.com/office/powerpoint/2010/main" val="4704283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7477-830B-4164-BCCB-C3512EF3205B}"/>
              </a:ext>
            </a:extLst>
          </p:cNvPr>
          <p:cNvSpPr>
            <a:spLocks noGrp="1"/>
          </p:cNvSpPr>
          <p:nvPr>
            <p:ph type="title"/>
          </p:nvPr>
        </p:nvSpPr>
        <p:spPr>
          <a:xfrm>
            <a:off x="586478" y="1683756"/>
            <a:ext cx="3115265" cy="2396359"/>
          </a:xfrm>
        </p:spPr>
        <p:txBody>
          <a:bodyPr anchor="b">
            <a:normAutofit fontScale="90000"/>
          </a:bodyPr>
          <a:lstStyle/>
          <a:p>
            <a:pPr algn="r">
              <a:lnSpc>
                <a:spcPct val="90000"/>
              </a:lnSpc>
            </a:pPr>
            <a:r>
              <a:rPr lang="en-US" sz="4000" dirty="0">
                <a:solidFill>
                  <a:srgbClr val="FFFFFF"/>
                </a:solidFill>
                <a:latin typeface="Arial"/>
                <a:ea typeface="Calibri"/>
                <a:cs typeface="Calibri"/>
              </a:rPr>
              <a:t>What rights do Employees Have? </a:t>
            </a:r>
            <a:br>
              <a:rPr lang="en-US" sz="4000" dirty="0">
                <a:latin typeface="Arial"/>
                <a:ea typeface="Calibri"/>
                <a:cs typeface="Calibri"/>
              </a:rPr>
            </a:br>
            <a:endParaRPr lang="en-US" sz="4000">
              <a:solidFill>
                <a:srgbClr val="FFFFFF"/>
              </a:solidFill>
              <a:ea typeface="Calibri"/>
              <a:cs typeface="Calibri"/>
            </a:endParaRPr>
          </a:p>
        </p:txBody>
      </p:sp>
      <p:graphicFrame>
        <p:nvGraphicFramePr>
          <p:cNvPr id="5" name="Content Placeholder 2">
            <a:extLst>
              <a:ext uri="{FF2B5EF4-FFF2-40B4-BE49-F238E27FC236}">
                <a16:creationId xmlns:a16="http://schemas.microsoft.com/office/drawing/2014/main" id="{477DD54F-2354-72A4-A512-ECA8174FCED5}"/>
              </a:ext>
            </a:extLst>
          </p:cNvPr>
          <p:cNvGraphicFramePr>
            <a:graphicFrameLocks noGrp="1"/>
          </p:cNvGraphicFramePr>
          <p:nvPr>
            <p:ph idx="1"/>
            <p:extLst>
              <p:ext uri="{D42A27DB-BD31-4B8C-83A1-F6EECF244321}">
                <p14:modId xmlns:p14="http://schemas.microsoft.com/office/powerpoint/2010/main" val="9365789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46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5C77-51BB-DE9D-B3D2-1DAA51239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FE217-575F-0BB0-5194-13DE704D7CCB}"/>
              </a:ext>
            </a:extLst>
          </p:cNvPr>
          <p:cNvSpPr>
            <a:spLocks noGrp="1"/>
          </p:cNvSpPr>
          <p:nvPr>
            <p:ph type="title"/>
          </p:nvPr>
        </p:nvSpPr>
        <p:spPr>
          <a:xfrm>
            <a:off x="903890" y="272116"/>
            <a:ext cx="10972800" cy="1143000"/>
          </a:xfrm>
        </p:spPr>
        <p:txBody>
          <a:bodyPr/>
          <a:lstStyle/>
          <a:p>
            <a:r>
              <a:rPr lang="en-US" b="1">
                <a:latin typeface="Arial" panose="020B0604020202020204" pitchFamily="34" charset="0"/>
                <a:cs typeface="Arial" panose="020B0604020202020204" pitchFamily="34" charset="0"/>
              </a:rPr>
              <a:t>Due Process Rights</a:t>
            </a:r>
          </a:p>
        </p:txBody>
      </p:sp>
      <p:sp>
        <p:nvSpPr>
          <p:cNvPr id="3" name="Content Placeholder 2">
            <a:extLst>
              <a:ext uri="{FF2B5EF4-FFF2-40B4-BE49-F238E27FC236}">
                <a16:creationId xmlns:a16="http://schemas.microsoft.com/office/drawing/2014/main" id="{2218441F-AA5B-28B6-3193-381E8740BEB4}"/>
              </a:ext>
            </a:extLst>
          </p:cNvPr>
          <p:cNvSpPr>
            <a:spLocks noGrp="1"/>
          </p:cNvSpPr>
          <p:nvPr>
            <p:ph idx="1"/>
          </p:nvPr>
        </p:nvSpPr>
        <p:spPr>
          <a:xfrm>
            <a:off x="609600" y="1600201"/>
            <a:ext cx="10972800" cy="4983161"/>
          </a:xfrm>
        </p:spPr>
        <p:txBody>
          <a:bodyPr>
            <a:normAutofit/>
          </a:bodyPr>
          <a:lstStyle/>
          <a:p>
            <a:r>
              <a:rPr lang="en-US" b="1">
                <a:latin typeface="Arial" panose="020B0604020202020204" pitchFamily="34" charset="0"/>
                <a:cs typeface="Arial" panose="020B0604020202020204" pitchFamily="34" charset="0"/>
              </a:rPr>
              <a:t>Tennessen Advisory- </a:t>
            </a:r>
            <a:r>
              <a:rPr lang="en-US">
                <a:latin typeface="Arial" panose="020B0604020202020204" pitchFamily="34" charset="0"/>
                <a:cs typeface="Arial" panose="020B0604020202020204" pitchFamily="34" charset="0"/>
              </a:rPr>
              <a:t>Provided when an employee is asked to supply private or confidential data concerning the individual. </a:t>
            </a:r>
          </a:p>
          <a:p>
            <a:r>
              <a:rPr lang="en-US" b="1">
                <a:latin typeface="Arial" panose="020B0604020202020204" pitchFamily="34" charset="0"/>
                <a:cs typeface="Arial" panose="020B0604020202020204" pitchFamily="34" charset="0"/>
              </a:rPr>
              <a:t>Weingarten Rights- </a:t>
            </a:r>
            <a:r>
              <a:rPr lang="en-US">
                <a:latin typeface="Arial" panose="020B0604020202020204" pitchFamily="34" charset="0"/>
                <a:cs typeface="Arial" panose="020B0604020202020204" pitchFamily="34" charset="0"/>
              </a:rPr>
              <a:t>Union employee’s right to union representation in an interview or investigation if they believe it could reasonably lead to discipline. </a:t>
            </a:r>
          </a:p>
          <a:p>
            <a:r>
              <a:rPr lang="en-US" b="1">
                <a:latin typeface="Arial" panose="020B0604020202020204" pitchFamily="34" charset="0"/>
                <a:cs typeface="Arial" panose="020B0604020202020204" pitchFamily="34" charset="0"/>
              </a:rPr>
              <a:t>Garrity Rights- </a:t>
            </a:r>
            <a:r>
              <a:rPr lang="en-US">
                <a:latin typeface="Arial" panose="020B0604020202020204" pitchFamily="34" charset="0"/>
                <a:cs typeface="Arial" panose="020B0604020202020204" pitchFamily="34" charset="0"/>
              </a:rPr>
              <a:t>Employee’s right not to be compelled to incriminate themselves by their employer. </a:t>
            </a:r>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Stewards and Union Representatives- </a:t>
            </a:r>
            <a:r>
              <a:rPr lang="en-US">
                <a:latin typeface="Arial" panose="020B0604020202020204" pitchFamily="34" charset="0"/>
                <a:cs typeface="Arial" panose="020B0604020202020204" pitchFamily="34" charset="0"/>
              </a:rPr>
              <a:t>Official union designated representatives for employees. Can be onsite stewards or from the union call, i.e. Business Agent. </a:t>
            </a: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04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DA3E8-6587-900A-6673-B1053DD43D3C}"/>
              </a:ext>
            </a:extLst>
          </p:cNvPr>
          <p:cNvSpPr>
            <a:spLocks noGrp="1"/>
          </p:cNvSpPr>
          <p:nvPr>
            <p:ph type="title"/>
          </p:nvPr>
        </p:nvSpPr>
        <p:spPr>
          <a:xfrm>
            <a:off x="965200" y="1096963"/>
            <a:ext cx="3367361" cy="4664075"/>
          </a:xfrm>
        </p:spPr>
        <p:txBody>
          <a:bodyPr>
            <a:normAutofit/>
          </a:bodyPr>
          <a:lstStyle/>
          <a:p>
            <a:pPr algn="l"/>
            <a:r>
              <a:rPr lang="en-US" sz="2600">
                <a:solidFill>
                  <a:srgbClr val="FFFFFF"/>
                </a:solidFill>
              </a:rPr>
              <a:t>Investigations under Peace Officer Discipline Procedures Act (PODPA)</a:t>
            </a:r>
          </a:p>
        </p:txBody>
      </p:sp>
      <p:sp>
        <p:nvSpPr>
          <p:cNvPr id="19" name="Rectangle 18">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63B845-D9C1-F6EE-6629-C2C40F7E9F66}"/>
              </a:ext>
            </a:extLst>
          </p:cNvPr>
          <p:cNvSpPr>
            <a:spLocks noGrp="1"/>
          </p:cNvSpPr>
          <p:nvPr>
            <p:ph idx="1"/>
          </p:nvPr>
        </p:nvSpPr>
        <p:spPr>
          <a:xfrm>
            <a:off x="5297762" y="1096963"/>
            <a:ext cx="5969795" cy="4664075"/>
          </a:xfrm>
        </p:spPr>
        <p:txBody>
          <a:bodyPr anchor="ctr">
            <a:normAutofit fontScale="92500" lnSpcReduction="20000"/>
          </a:bodyPr>
          <a:lstStyle/>
          <a:p>
            <a:r>
              <a:rPr lang="en-US" sz="2400" dirty="0">
                <a:solidFill>
                  <a:schemeClr val="tx1">
                    <a:lumMod val="95000"/>
                    <a:lumOff val="5000"/>
                  </a:schemeClr>
                </a:solidFill>
              </a:rPr>
              <a:t>Minn. Stat. 626.89:</a:t>
            </a:r>
          </a:p>
          <a:p>
            <a:pPr lvl="1"/>
            <a:r>
              <a:rPr lang="en-US" sz="2400" dirty="0">
                <a:solidFill>
                  <a:schemeClr val="tx1">
                    <a:lumMod val="95000"/>
                    <a:lumOff val="5000"/>
                  </a:schemeClr>
                </a:solidFill>
              </a:rPr>
              <a:t>Right to Union Representative AND Attorney</a:t>
            </a:r>
          </a:p>
          <a:p>
            <a:pPr lvl="1"/>
            <a:r>
              <a:rPr lang="en-US" sz="2400" dirty="0">
                <a:solidFill>
                  <a:schemeClr val="tx1">
                    <a:lumMod val="95000"/>
                    <a:lumOff val="5000"/>
                  </a:schemeClr>
                </a:solidFill>
              </a:rPr>
              <a:t>Right to Formal Written Complaint with Summary of Allegations</a:t>
            </a:r>
          </a:p>
          <a:p>
            <a:pPr lvl="1"/>
            <a:r>
              <a:rPr lang="en-US" sz="2400" dirty="0">
                <a:solidFill>
                  <a:schemeClr val="tx1">
                    <a:lumMod val="95000"/>
                    <a:lumOff val="5000"/>
                  </a:schemeClr>
                </a:solidFill>
              </a:rPr>
              <a:t>Interviews must be recorded</a:t>
            </a:r>
          </a:p>
          <a:p>
            <a:pPr lvl="1"/>
            <a:r>
              <a:rPr lang="en-US" sz="2400" dirty="0">
                <a:solidFill>
                  <a:schemeClr val="tx1">
                    <a:lumMod val="95000"/>
                    <a:lumOff val="5000"/>
                  </a:schemeClr>
                </a:solidFill>
              </a:rPr>
              <a:t>Focus Officers must be informed that admissions could lead to disciplinary action</a:t>
            </a:r>
          </a:p>
          <a:p>
            <a:pPr lvl="1"/>
            <a:r>
              <a:rPr lang="en-US" sz="2400" dirty="0">
                <a:solidFill>
                  <a:schemeClr val="tx1">
                    <a:lumMod val="95000"/>
                    <a:lumOff val="5000"/>
                  </a:schemeClr>
                </a:solidFill>
              </a:rPr>
              <a:t>Right to breaks during longer interviews</a:t>
            </a:r>
          </a:p>
          <a:p>
            <a:pPr lvl="1"/>
            <a:r>
              <a:rPr lang="en-US" sz="2400" dirty="0">
                <a:solidFill>
                  <a:schemeClr val="tx1">
                    <a:lumMod val="95000"/>
                    <a:lumOff val="5000"/>
                  </a:schemeClr>
                </a:solidFill>
              </a:rPr>
              <a:t>Other Junk</a:t>
            </a:r>
          </a:p>
        </p:txBody>
      </p:sp>
    </p:spTree>
    <p:extLst>
      <p:ext uri="{BB962C8B-B14F-4D97-AF65-F5344CB8AC3E}">
        <p14:creationId xmlns:p14="http://schemas.microsoft.com/office/powerpoint/2010/main" val="376622713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55AA-B0EB-4FC6-93F2-F0407E9253CC}"/>
              </a:ext>
            </a:extLst>
          </p:cNvPr>
          <p:cNvSpPr>
            <a:spLocks noGrp="1"/>
          </p:cNvSpPr>
          <p:nvPr>
            <p:ph type="title"/>
          </p:nvPr>
        </p:nvSpPr>
        <p:spPr>
          <a:xfrm>
            <a:off x="913795" y="609600"/>
            <a:ext cx="10353761" cy="1326321"/>
          </a:xfrm>
        </p:spPr>
        <p:txBody>
          <a:bodyPr>
            <a:normAutofit/>
          </a:bodyPr>
          <a:lstStyle/>
          <a:p>
            <a:r>
              <a:rPr lang="en-US" dirty="0"/>
              <a:t>Weingarten Rights</a:t>
            </a:r>
          </a:p>
        </p:txBody>
      </p:sp>
      <p:sp>
        <p:nvSpPr>
          <p:cNvPr id="3" name="Content Placeholder 2">
            <a:extLst>
              <a:ext uri="{FF2B5EF4-FFF2-40B4-BE49-F238E27FC236}">
                <a16:creationId xmlns:a16="http://schemas.microsoft.com/office/drawing/2014/main" id="{1F72D27A-57C2-4C02-A872-4BAF41357C58}"/>
              </a:ext>
            </a:extLst>
          </p:cNvPr>
          <p:cNvSpPr>
            <a:spLocks noGrp="1"/>
          </p:cNvSpPr>
          <p:nvPr>
            <p:ph idx="1"/>
          </p:nvPr>
        </p:nvSpPr>
        <p:spPr>
          <a:xfrm>
            <a:off x="913795" y="2096064"/>
            <a:ext cx="6352824" cy="4152336"/>
          </a:xfrm>
        </p:spPr>
        <p:txBody>
          <a:bodyPr>
            <a:normAutofit/>
          </a:bodyPr>
          <a:lstStyle/>
          <a:p>
            <a:pPr>
              <a:lnSpc>
                <a:spcPct val="110000"/>
              </a:lnSpc>
            </a:pPr>
            <a:r>
              <a:rPr lang="en-US" sz="1600" dirty="0"/>
              <a:t>What is Weingarten?</a:t>
            </a:r>
          </a:p>
          <a:p>
            <a:pPr>
              <a:lnSpc>
                <a:spcPct val="110000"/>
              </a:lnSpc>
            </a:pPr>
            <a:r>
              <a:rPr lang="en-US" sz="1600" dirty="0"/>
              <a:t>NLRB v. Weingarten – granted unionized employees the right to union representation in an investigatory interview </a:t>
            </a:r>
            <a:r>
              <a:rPr lang="en-US" sz="1600" i="1" dirty="0"/>
              <a:t>when requested by the employee </a:t>
            </a:r>
            <a:r>
              <a:rPr lang="en-US" sz="1600" dirty="0"/>
              <a:t>where the employee has the </a:t>
            </a:r>
            <a:r>
              <a:rPr lang="en-US" sz="1600" i="1" dirty="0"/>
              <a:t>reasonable belief</a:t>
            </a:r>
            <a:r>
              <a:rPr lang="en-US" sz="1600" dirty="0"/>
              <a:t> that the meeting may result in discipline for the employee.  </a:t>
            </a:r>
          </a:p>
          <a:p>
            <a:pPr>
              <a:lnSpc>
                <a:spcPct val="110000"/>
              </a:lnSpc>
            </a:pPr>
            <a:r>
              <a:rPr lang="en-US" sz="1600" dirty="0"/>
              <a:t>Not complainants.</a:t>
            </a:r>
          </a:p>
          <a:p>
            <a:pPr>
              <a:lnSpc>
                <a:spcPct val="110000"/>
              </a:lnSpc>
            </a:pPr>
            <a:r>
              <a:rPr lang="en-US" sz="1600" dirty="0"/>
              <a:t>Not witnesses.</a:t>
            </a:r>
          </a:p>
          <a:p>
            <a:pPr>
              <a:lnSpc>
                <a:spcPct val="110000"/>
              </a:lnSpc>
            </a:pPr>
            <a:r>
              <a:rPr lang="en-US" sz="1600" dirty="0"/>
              <a:t>Not respondents who don’t request union representation.</a:t>
            </a:r>
          </a:p>
          <a:p>
            <a:pPr>
              <a:lnSpc>
                <a:spcPct val="110000"/>
              </a:lnSpc>
            </a:pPr>
            <a:r>
              <a:rPr lang="en-US" sz="1600" dirty="0"/>
              <a:t>Not in situations where meeting will not result in discipline.  </a:t>
            </a:r>
          </a:p>
          <a:p>
            <a:pPr>
              <a:lnSpc>
                <a:spcPct val="110000"/>
              </a:lnSpc>
            </a:pPr>
            <a:r>
              <a:rPr lang="en-US" sz="1600" dirty="0"/>
              <a:t>Talk to ER about non-respondent employee requests for union representation.  Check CBAs as well.  </a:t>
            </a:r>
          </a:p>
        </p:txBody>
      </p:sp>
      <p:pic>
        <p:nvPicPr>
          <p:cNvPr id="7" name="Graphic 6" descr="Welder">
            <a:extLst>
              <a:ext uri="{FF2B5EF4-FFF2-40B4-BE49-F238E27FC236}">
                <a16:creationId xmlns:a16="http://schemas.microsoft.com/office/drawing/2014/main" id="{E619AD20-DDD1-D587-B9D2-9CAD0EBF9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15242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8CC1-5FEA-0327-43B7-5311FBA07ECF}"/>
              </a:ext>
            </a:extLst>
          </p:cNvPr>
          <p:cNvSpPr>
            <a:spLocks noGrp="1"/>
          </p:cNvSpPr>
          <p:nvPr>
            <p:ph type="title"/>
          </p:nvPr>
        </p:nvSpPr>
        <p:spPr/>
        <p:txBody>
          <a:bodyPr/>
          <a:lstStyle/>
          <a:p>
            <a:r>
              <a:rPr lang="en-US" dirty="0"/>
              <a:t>What is the Representative’s Role During an Interview?</a:t>
            </a:r>
          </a:p>
        </p:txBody>
      </p:sp>
      <p:sp>
        <p:nvSpPr>
          <p:cNvPr id="3" name="Content Placeholder 2">
            <a:extLst>
              <a:ext uri="{FF2B5EF4-FFF2-40B4-BE49-F238E27FC236}">
                <a16:creationId xmlns:a16="http://schemas.microsoft.com/office/drawing/2014/main" id="{B4E410FE-4544-4183-DD60-382071E89186}"/>
              </a:ext>
            </a:extLst>
          </p:cNvPr>
          <p:cNvSpPr>
            <a:spLocks noGrp="1"/>
          </p:cNvSpPr>
          <p:nvPr>
            <p:ph idx="1"/>
          </p:nvPr>
        </p:nvSpPr>
        <p:spPr/>
        <p:txBody>
          <a:bodyPr numCol="2">
            <a:normAutofit/>
          </a:bodyPr>
          <a:lstStyle/>
          <a:p>
            <a:r>
              <a:rPr lang="en-US" sz="2400" dirty="0"/>
              <a:t>Sit there. </a:t>
            </a:r>
          </a:p>
          <a:p>
            <a:r>
              <a:rPr lang="en-US" sz="2400" dirty="0"/>
              <a:t>Shut up. </a:t>
            </a:r>
          </a:p>
          <a:p>
            <a:r>
              <a:rPr lang="en-US" sz="2400" dirty="0"/>
              <a:t>Take notes. </a:t>
            </a:r>
          </a:p>
          <a:p>
            <a:r>
              <a:rPr lang="en-US" sz="2400" dirty="0"/>
              <a:t>Can be helpful in keeping the </a:t>
            </a:r>
          </a:p>
          <a:p>
            <a:pPr marL="0" indent="0">
              <a:buNone/>
            </a:pPr>
            <a:r>
              <a:rPr lang="en-US" sz="2400" dirty="0"/>
              <a:t>Subject on track</a:t>
            </a:r>
          </a:p>
          <a:p>
            <a:endParaRPr lang="en-US" sz="2400" dirty="0"/>
          </a:p>
          <a:p>
            <a:r>
              <a:rPr lang="en-US" sz="2400" dirty="0"/>
              <a:t>Ask clarifying questions after the investigator is done. </a:t>
            </a:r>
          </a:p>
          <a:p>
            <a:r>
              <a:rPr lang="en-US" sz="2400" dirty="0"/>
              <a:t>Shut up. </a:t>
            </a:r>
          </a:p>
          <a:p>
            <a:r>
              <a:rPr lang="en-US" sz="2400" dirty="0"/>
              <a:t>“If you’d like to provide testimony, I’d be happy to interview you as a witness at a later point.”  </a:t>
            </a:r>
          </a:p>
        </p:txBody>
      </p:sp>
    </p:spTree>
    <p:extLst>
      <p:ext uri="{BB962C8B-B14F-4D97-AF65-F5344CB8AC3E}">
        <p14:creationId xmlns:p14="http://schemas.microsoft.com/office/powerpoint/2010/main" val="209508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separate Minnesota Court of Appeals decisions</a:t>
            </a:r>
          </a:p>
        </p:txBody>
      </p:sp>
      <p:sp>
        <p:nvSpPr>
          <p:cNvPr id="3" name="Content Placeholder 2"/>
          <p:cNvSpPr>
            <a:spLocks noGrp="1"/>
          </p:cNvSpPr>
          <p:nvPr>
            <p:ph idx="1"/>
          </p:nvPr>
        </p:nvSpPr>
        <p:spPr/>
        <p:txBody>
          <a:bodyPr>
            <a:normAutofit lnSpcReduction="10000"/>
          </a:bodyPr>
          <a:lstStyle/>
          <a:p>
            <a:r>
              <a:rPr lang="en-US" dirty="0"/>
              <a:t>Most recent being </a:t>
            </a:r>
            <a:r>
              <a:rPr lang="en-US" i="1" dirty="0"/>
              <a:t>Kobluk v. University of Minnesota, </a:t>
            </a:r>
            <a:r>
              <a:rPr lang="en-US" dirty="0"/>
              <a:t>613 N.W.2d 425 (Minn. Ct. App.1997)</a:t>
            </a:r>
          </a:p>
          <a:p>
            <a:r>
              <a:rPr lang="en-US" dirty="0"/>
              <a:t>In that case employee questioned several times without warning in Minn. 13.04; so no Tennessen</a:t>
            </a:r>
          </a:p>
          <a:p>
            <a:pPr marL="457200" lvl="1" indent="0">
              <a:buNone/>
            </a:pPr>
            <a:endParaRPr lang="en-US" dirty="0"/>
          </a:p>
          <a:p>
            <a:pPr marL="914400" lvl="2" indent="0">
              <a:buNone/>
            </a:pPr>
            <a:r>
              <a:rPr lang="en-US" sz="2400" dirty="0">
                <a:hlinkClick r:id="" action="ppaction://noaction">
                  <a:snd r:embed="rId3" name="Drum"/>
                </a:hlinkClick>
              </a:rPr>
              <a:t>The Minnesota Government Data Practices Act does not require an employer to give an employee a Tennessen warning before obtaining information from the employee about incidents that occur within the course and scope of employment.</a:t>
            </a:r>
            <a:endParaRPr lang="en-US" sz="2400" dirty="0"/>
          </a:p>
        </p:txBody>
      </p:sp>
    </p:spTree>
    <p:extLst>
      <p:ext uri="{BB962C8B-B14F-4D97-AF65-F5344CB8AC3E}">
        <p14:creationId xmlns:p14="http://schemas.microsoft.com/office/powerpoint/2010/main" val="268381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D90C3-68CC-FA42-98D4-A3E1B70863D6}"/>
              </a:ext>
            </a:extLst>
          </p:cNvPr>
          <p:cNvSpPr>
            <a:spLocks noGrp="1"/>
          </p:cNvSpPr>
          <p:nvPr>
            <p:ph type="title"/>
          </p:nvPr>
        </p:nvSpPr>
        <p:spPr>
          <a:xfrm>
            <a:off x="696686" y="1122001"/>
            <a:ext cx="3040685" cy="4613999"/>
          </a:xfrm>
        </p:spPr>
        <p:txBody>
          <a:bodyPr anchor="ctr">
            <a:normAutofit/>
          </a:bodyPr>
          <a:lstStyle/>
          <a:p>
            <a:pPr algn="l"/>
            <a:r>
              <a:rPr lang="en-US" sz="2400" b="1">
                <a:solidFill>
                  <a:srgbClr val="FFFFFF"/>
                </a:solidFill>
                <a:latin typeface="Arial" panose="020B0604020202020204" pitchFamily="34" charset="0"/>
                <a:cs typeface="Arial" panose="020B0604020202020204" pitchFamily="34" charset="0"/>
              </a:rPr>
              <a:t>Agenda</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998D1A-79CA-A64D-9EBF-A97A96AA93F4}"/>
              </a:ext>
            </a:extLst>
          </p:cNvPr>
          <p:cNvSpPr>
            <a:spLocks noGrp="1"/>
          </p:cNvSpPr>
          <p:nvPr>
            <p:ph idx="1"/>
          </p:nvPr>
        </p:nvSpPr>
        <p:spPr>
          <a:xfrm>
            <a:off x="4711641" y="1122001"/>
            <a:ext cx="6566564" cy="4761274"/>
          </a:xfrm>
        </p:spPr>
        <p:txBody>
          <a:bodyPr vert="horz" lIns="91440" tIns="45720" rIns="91440" bIns="45720" rtlCol="0" anchor="ctr">
            <a:normAutofit lnSpcReduction="10000"/>
          </a:bodyPr>
          <a:lstStyle/>
          <a:p>
            <a:pPr>
              <a:lnSpc>
                <a:spcPct val="110000"/>
              </a:lnSpc>
            </a:pPr>
            <a:r>
              <a:rPr lang="en-US" sz="1600" dirty="0">
                <a:latin typeface="Arial"/>
                <a:cs typeface="Arial"/>
              </a:rPr>
              <a:t>Workplace Investigation Basics</a:t>
            </a:r>
          </a:p>
          <a:p>
            <a:pPr lvl="1">
              <a:lnSpc>
                <a:spcPct val="110000"/>
              </a:lnSpc>
            </a:pPr>
            <a:r>
              <a:rPr lang="en-US" sz="1600" dirty="0">
                <a:latin typeface="Arial"/>
                <a:cs typeface="Arial"/>
              </a:rPr>
              <a:t>Purpose of investigations</a:t>
            </a:r>
          </a:p>
          <a:p>
            <a:pPr lvl="1">
              <a:lnSpc>
                <a:spcPct val="110000"/>
              </a:lnSpc>
            </a:pPr>
            <a:r>
              <a:rPr lang="en-US" sz="1600" dirty="0">
                <a:latin typeface="Arial"/>
                <a:cs typeface="Arial"/>
              </a:rPr>
              <a:t>Workflow of investigations, Complaint to Conclusion</a:t>
            </a:r>
          </a:p>
          <a:p>
            <a:pPr lvl="1">
              <a:lnSpc>
                <a:spcPct val="110000"/>
              </a:lnSpc>
            </a:pPr>
            <a:r>
              <a:rPr lang="en-US" sz="1600" dirty="0">
                <a:latin typeface="Arial"/>
                <a:cs typeface="Arial"/>
              </a:rPr>
              <a:t>Employee Rights, Due Process and Just Cause</a:t>
            </a:r>
          </a:p>
          <a:p>
            <a:pPr>
              <a:lnSpc>
                <a:spcPct val="110000"/>
              </a:lnSpc>
            </a:pPr>
            <a:r>
              <a:rPr lang="en-US" sz="1600" dirty="0">
                <a:latin typeface="Arial"/>
                <a:cs typeface="Arial"/>
              </a:rPr>
              <a:t>Steps to an Investigation</a:t>
            </a:r>
          </a:p>
          <a:p>
            <a:pPr lvl="1">
              <a:lnSpc>
                <a:spcPct val="110000"/>
              </a:lnSpc>
            </a:pPr>
            <a:r>
              <a:rPr lang="en-US" sz="1600" dirty="0">
                <a:latin typeface="Arial"/>
                <a:cs typeface="Arial"/>
              </a:rPr>
              <a:t>Make a Plan</a:t>
            </a:r>
          </a:p>
          <a:p>
            <a:pPr lvl="1">
              <a:lnSpc>
                <a:spcPct val="110000"/>
              </a:lnSpc>
            </a:pPr>
            <a:r>
              <a:rPr lang="en-US" sz="1600" dirty="0">
                <a:latin typeface="Arial"/>
                <a:cs typeface="Arial"/>
              </a:rPr>
              <a:t>Interviews</a:t>
            </a:r>
          </a:p>
          <a:p>
            <a:pPr lvl="1">
              <a:lnSpc>
                <a:spcPct val="110000"/>
              </a:lnSpc>
            </a:pPr>
            <a:r>
              <a:rPr lang="en-US" sz="1600" dirty="0">
                <a:latin typeface="Arial"/>
                <a:cs typeface="Arial"/>
              </a:rPr>
              <a:t>Findings &amp; Conclusions</a:t>
            </a:r>
          </a:p>
          <a:p>
            <a:pPr lvl="1">
              <a:lnSpc>
                <a:spcPct val="110000"/>
              </a:lnSpc>
            </a:pPr>
            <a:r>
              <a:rPr lang="en-US" sz="1600" dirty="0">
                <a:latin typeface="Arial"/>
                <a:cs typeface="Arial"/>
              </a:rPr>
              <a:t>Documentation</a:t>
            </a:r>
          </a:p>
          <a:p>
            <a:pPr>
              <a:lnSpc>
                <a:spcPct val="110000"/>
              </a:lnSpc>
            </a:pPr>
            <a:r>
              <a:rPr lang="en-US" sz="1600" dirty="0">
                <a:latin typeface="Arial"/>
                <a:cs typeface="Arial"/>
              </a:rPr>
              <a:t>Post Investigation</a:t>
            </a:r>
          </a:p>
          <a:p>
            <a:pPr lvl="1">
              <a:lnSpc>
                <a:spcPct val="110000"/>
              </a:lnSpc>
            </a:pPr>
            <a:r>
              <a:rPr lang="en-US" sz="1600" dirty="0">
                <a:latin typeface="Arial"/>
                <a:cs typeface="Arial"/>
              </a:rPr>
              <a:t>Communication</a:t>
            </a:r>
          </a:p>
          <a:p>
            <a:pPr lvl="1">
              <a:lnSpc>
                <a:spcPct val="110000"/>
              </a:lnSpc>
            </a:pPr>
            <a:r>
              <a:rPr lang="en-US" sz="1600" dirty="0">
                <a:latin typeface="Arial"/>
                <a:cs typeface="Arial"/>
              </a:rPr>
              <a:t>Action Steps &amp; Evaluate for Discipline</a:t>
            </a:r>
          </a:p>
          <a:p>
            <a:pPr lvl="1">
              <a:lnSpc>
                <a:spcPct val="110000"/>
              </a:lnSpc>
            </a:pPr>
            <a:r>
              <a:rPr lang="en-US" sz="1600" dirty="0">
                <a:latin typeface="Arial"/>
                <a:cs typeface="Arial"/>
              </a:rPr>
              <a:t>Record Retention and Storage</a:t>
            </a:r>
          </a:p>
          <a:p>
            <a:pPr>
              <a:lnSpc>
                <a:spcPct val="110000"/>
              </a:lnSpc>
            </a:pPr>
            <a:r>
              <a:rPr lang="en-US" sz="1600" dirty="0">
                <a:latin typeface="Arial"/>
                <a:cs typeface="Arial"/>
              </a:rPr>
              <a:t>After Break – Role Play and Practical Application</a:t>
            </a:r>
          </a:p>
          <a:p>
            <a:pPr lvl="1">
              <a:lnSpc>
                <a:spcPct val="11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6583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a:xfrm>
            <a:off x="680321" y="1615858"/>
            <a:ext cx="9613861" cy="4679789"/>
          </a:xfrm>
        </p:spPr>
        <p:txBody>
          <a:bodyPr>
            <a:normAutofit/>
          </a:bodyPr>
          <a:lstStyle/>
          <a:p>
            <a:r>
              <a:rPr lang="en-US" sz="2400" dirty="0"/>
              <a:t>Do it anyway</a:t>
            </a:r>
          </a:p>
          <a:p>
            <a:r>
              <a:rPr lang="en-US" sz="2400" dirty="0"/>
              <a:t>Surely it is expected</a:t>
            </a:r>
          </a:p>
          <a:p>
            <a:r>
              <a:rPr lang="en-US" sz="2400" dirty="0"/>
              <a:t>One less issue to fight about; Really no downside to doing it</a:t>
            </a:r>
          </a:p>
          <a:p>
            <a:r>
              <a:rPr lang="en-US" sz="2400" dirty="0"/>
              <a:t>What if you ask about off duty conduct as part of investigation?</a:t>
            </a:r>
          </a:p>
          <a:p>
            <a:pPr lvl="1"/>
            <a:r>
              <a:rPr lang="en-US" sz="2000" dirty="0"/>
              <a:t>Note limit on holding “within the course and scope of employment.”</a:t>
            </a:r>
          </a:p>
          <a:p>
            <a:r>
              <a:rPr lang="en-US" sz="2400" dirty="0"/>
              <a:t>Err on the side of too much process</a:t>
            </a:r>
          </a:p>
          <a:p>
            <a:pPr lvl="1"/>
            <a:r>
              <a:rPr lang="en-US" sz="2000" dirty="0"/>
              <a:t>Too little can get you in trouble</a:t>
            </a:r>
          </a:p>
          <a:p>
            <a:pPr lvl="1"/>
            <a:r>
              <a:rPr lang="en-US" sz="2000" dirty="0"/>
              <a:t>Too much leads to perception of fairness, and rarely has a negative impact on the investigation</a:t>
            </a:r>
          </a:p>
          <a:p>
            <a:endParaRPr lang="en-US" dirty="0"/>
          </a:p>
        </p:txBody>
      </p:sp>
    </p:spTree>
    <p:extLst>
      <p:ext uri="{BB962C8B-B14F-4D97-AF65-F5344CB8AC3E}">
        <p14:creationId xmlns:p14="http://schemas.microsoft.com/office/powerpoint/2010/main" val="28504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Garrity</a:t>
            </a:r>
            <a:r>
              <a:rPr lang="en-US" dirty="0"/>
              <a:t> Warnings</a:t>
            </a:r>
          </a:p>
        </p:txBody>
      </p:sp>
      <p:sp>
        <p:nvSpPr>
          <p:cNvPr id="3" name="Content Placeholder 2"/>
          <p:cNvSpPr>
            <a:spLocks noGrp="1"/>
          </p:cNvSpPr>
          <p:nvPr>
            <p:ph idx="1"/>
          </p:nvPr>
        </p:nvSpPr>
        <p:spPr/>
        <p:txBody>
          <a:bodyPr>
            <a:normAutofit/>
          </a:bodyPr>
          <a:lstStyle/>
          <a:p>
            <a:r>
              <a:rPr lang="en-US" dirty="0"/>
              <a:t>If you are investigating a matter that could also be a crime, you have a </a:t>
            </a:r>
            <a:r>
              <a:rPr lang="en-US" i="1" dirty="0"/>
              <a:t>Garrity</a:t>
            </a:r>
            <a:r>
              <a:rPr lang="en-US" dirty="0"/>
              <a:t> problem</a:t>
            </a:r>
          </a:p>
          <a:p>
            <a:pPr lvl="1"/>
            <a:r>
              <a:rPr lang="en-US" dirty="0"/>
              <a:t>Cannot use compelled statement later in a criminal case</a:t>
            </a:r>
          </a:p>
          <a:p>
            <a:pPr lvl="1"/>
            <a:r>
              <a:rPr lang="en-US" dirty="0"/>
              <a:t>Can use voluntary statements</a:t>
            </a:r>
          </a:p>
          <a:p>
            <a:r>
              <a:rPr lang="en-US" dirty="0"/>
              <a:t>I find many folks get confused about </a:t>
            </a:r>
            <a:r>
              <a:rPr lang="en-US" i="1" dirty="0"/>
              <a:t>Garrity</a:t>
            </a:r>
            <a:r>
              <a:rPr lang="en-US" dirty="0"/>
              <a:t> when you don’t need to; if you never see a potential criminal issue, you don’t need to be concerned</a:t>
            </a:r>
          </a:p>
          <a:p>
            <a:pPr lvl="2"/>
            <a:r>
              <a:rPr lang="en-US" dirty="0"/>
              <a:t>Then you can compel a statement without worrying about </a:t>
            </a:r>
            <a:r>
              <a:rPr lang="en-US" i="1" dirty="0"/>
              <a:t>Garrity</a:t>
            </a:r>
          </a:p>
          <a:p>
            <a:pPr lvl="2"/>
            <a:r>
              <a:rPr lang="en-US" dirty="0"/>
              <a:t>If you compel and employee refuses, you can then discipline</a:t>
            </a:r>
          </a:p>
          <a:p>
            <a:pPr marL="914400" lvl="2" indent="0">
              <a:buNone/>
            </a:pPr>
            <a:endParaRPr lang="en-US" dirty="0"/>
          </a:p>
        </p:txBody>
      </p:sp>
    </p:spTree>
    <p:extLst>
      <p:ext uri="{BB962C8B-B14F-4D97-AF65-F5344CB8AC3E}">
        <p14:creationId xmlns:p14="http://schemas.microsoft.com/office/powerpoint/2010/main" val="387884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5AF0-2CC2-525D-2819-86D1BF362053}"/>
              </a:ext>
            </a:extLst>
          </p:cNvPr>
          <p:cNvSpPr>
            <a:spLocks noGrp="1"/>
          </p:cNvSpPr>
          <p:nvPr>
            <p:ph type="title"/>
          </p:nvPr>
        </p:nvSpPr>
        <p:spPr>
          <a:xfrm>
            <a:off x="913795" y="609600"/>
            <a:ext cx="10353761" cy="1326321"/>
          </a:xfrm>
        </p:spPr>
        <p:txBody>
          <a:bodyPr>
            <a:normAutofit/>
          </a:bodyPr>
          <a:lstStyle/>
          <a:p>
            <a:r>
              <a:rPr lang="en-US" dirty="0">
                <a:latin typeface="Arial"/>
                <a:cs typeface="Arial"/>
              </a:rPr>
              <a:t>Just Cause</a:t>
            </a:r>
          </a:p>
        </p:txBody>
      </p:sp>
      <p:sp>
        <p:nvSpPr>
          <p:cNvPr id="3" name="Content Placeholder 2">
            <a:extLst>
              <a:ext uri="{FF2B5EF4-FFF2-40B4-BE49-F238E27FC236}">
                <a16:creationId xmlns:a16="http://schemas.microsoft.com/office/drawing/2014/main" id="{3F3FCA3A-E6C0-FB42-FDE8-291161039457}"/>
              </a:ext>
            </a:extLst>
          </p:cNvPr>
          <p:cNvSpPr>
            <a:spLocks noGrp="1"/>
          </p:cNvSpPr>
          <p:nvPr>
            <p:ph idx="1"/>
          </p:nvPr>
        </p:nvSpPr>
        <p:spPr>
          <a:xfrm>
            <a:off x="913795" y="2096064"/>
            <a:ext cx="6352824" cy="3695136"/>
          </a:xfrm>
        </p:spPr>
        <p:txBody>
          <a:bodyPr vert="horz" lIns="91440" tIns="45720" rIns="91440" bIns="45720" rtlCol="0">
            <a:noAutofit/>
          </a:bodyPr>
          <a:lstStyle/>
          <a:p>
            <a:pPr>
              <a:lnSpc>
                <a:spcPct val="110000"/>
              </a:lnSpc>
            </a:pPr>
            <a:r>
              <a:rPr lang="en-US" dirty="0">
                <a:latin typeface="Arial"/>
                <a:cs typeface="Arial"/>
              </a:rPr>
              <a:t>Required for represented employees but a good idea for everyone</a:t>
            </a:r>
          </a:p>
          <a:p>
            <a:pPr>
              <a:lnSpc>
                <a:spcPct val="110000"/>
              </a:lnSpc>
            </a:pPr>
            <a:r>
              <a:rPr lang="en-US" dirty="0">
                <a:latin typeface="Arial"/>
                <a:cs typeface="Arial"/>
              </a:rPr>
              <a:t>Discipline may only be issued if Just Cause exists</a:t>
            </a:r>
            <a:endParaRPr lang="en-US" dirty="0">
              <a:latin typeface="Arial"/>
              <a:ea typeface="Calibri"/>
              <a:cs typeface="Arial"/>
            </a:endParaRPr>
          </a:p>
          <a:p>
            <a:pPr>
              <a:lnSpc>
                <a:spcPct val="110000"/>
              </a:lnSpc>
            </a:pPr>
            <a:r>
              <a:rPr lang="en-US" dirty="0">
                <a:latin typeface="Arial"/>
                <a:cs typeface="Arial"/>
              </a:rPr>
              <a:t>Elements of Just Cause</a:t>
            </a:r>
            <a:endParaRPr lang="en-US" dirty="0">
              <a:latin typeface="Arial"/>
              <a:ea typeface="Calibri"/>
              <a:cs typeface="Arial"/>
            </a:endParaRPr>
          </a:p>
          <a:p>
            <a:pPr lvl="1">
              <a:lnSpc>
                <a:spcPct val="110000"/>
              </a:lnSpc>
            </a:pPr>
            <a:r>
              <a:rPr lang="en-US" sz="2000" dirty="0">
                <a:latin typeface="Arial"/>
                <a:cs typeface="Arial"/>
              </a:rPr>
              <a:t>Reasonable Rule or Order</a:t>
            </a:r>
            <a:endParaRPr lang="en-US" sz="2000" dirty="0">
              <a:latin typeface="Arial"/>
              <a:ea typeface="Calibri"/>
              <a:cs typeface="Arial"/>
            </a:endParaRPr>
          </a:p>
          <a:p>
            <a:pPr lvl="1">
              <a:lnSpc>
                <a:spcPct val="110000"/>
              </a:lnSpc>
            </a:pPr>
            <a:r>
              <a:rPr lang="en-US" sz="2000" dirty="0">
                <a:latin typeface="Arial"/>
                <a:cs typeface="Arial"/>
              </a:rPr>
              <a:t>Notice of Rule</a:t>
            </a:r>
            <a:endParaRPr lang="en-US" sz="2000" dirty="0">
              <a:latin typeface="Arial"/>
              <a:ea typeface="Calibri"/>
              <a:cs typeface="Arial"/>
            </a:endParaRPr>
          </a:p>
          <a:p>
            <a:pPr lvl="1">
              <a:lnSpc>
                <a:spcPct val="110000"/>
              </a:lnSpc>
            </a:pPr>
            <a:r>
              <a:rPr lang="en-US" sz="2000" dirty="0">
                <a:latin typeface="Arial"/>
                <a:cs typeface="Arial"/>
              </a:rPr>
              <a:t>Fair &amp; Sufficient Investigation</a:t>
            </a:r>
          </a:p>
          <a:p>
            <a:pPr lvl="1">
              <a:lnSpc>
                <a:spcPct val="110000"/>
              </a:lnSpc>
            </a:pPr>
            <a:r>
              <a:rPr lang="en-US" sz="2000" dirty="0">
                <a:latin typeface="Arial"/>
                <a:cs typeface="Arial"/>
              </a:rPr>
              <a:t>Proof</a:t>
            </a:r>
            <a:endParaRPr lang="en-US" sz="2000" dirty="0">
              <a:latin typeface="Arial"/>
              <a:ea typeface="Calibri"/>
              <a:cs typeface="Arial"/>
            </a:endParaRPr>
          </a:p>
          <a:p>
            <a:pPr lvl="1">
              <a:lnSpc>
                <a:spcPct val="110000"/>
              </a:lnSpc>
            </a:pPr>
            <a:r>
              <a:rPr lang="en-US" sz="2000" dirty="0">
                <a:latin typeface="Arial"/>
                <a:cs typeface="Arial"/>
              </a:rPr>
              <a:t>Equal Treatment</a:t>
            </a:r>
            <a:endParaRPr lang="en-US" sz="2000" dirty="0">
              <a:latin typeface="Arial"/>
              <a:ea typeface="Calibri"/>
              <a:cs typeface="Arial"/>
            </a:endParaRPr>
          </a:p>
          <a:p>
            <a:pPr lvl="1">
              <a:lnSpc>
                <a:spcPct val="110000"/>
              </a:lnSpc>
            </a:pPr>
            <a:r>
              <a:rPr lang="en-US" sz="2000" dirty="0">
                <a:latin typeface="Arial"/>
                <a:cs typeface="Arial"/>
              </a:rPr>
              <a:t>Appropriate Discipline</a:t>
            </a:r>
            <a:endParaRPr lang="en-US" sz="2000" dirty="0">
              <a:latin typeface="Arial"/>
              <a:ea typeface="Calibri"/>
              <a:cs typeface="Arial"/>
            </a:endParaRPr>
          </a:p>
        </p:txBody>
      </p:sp>
      <p:pic>
        <p:nvPicPr>
          <p:cNvPr id="7" name="Graphic 6" descr="Judge">
            <a:extLst>
              <a:ext uri="{FF2B5EF4-FFF2-40B4-BE49-F238E27FC236}">
                <a16:creationId xmlns:a16="http://schemas.microsoft.com/office/drawing/2014/main" id="{0649FAB4-B4D2-79F4-C659-683021AC43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176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A4DD-7D4E-2C59-A792-13847F76C321}"/>
              </a:ext>
            </a:extLst>
          </p:cNvPr>
          <p:cNvSpPr>
            <a:spLocks noGrp="1"/>
          </p:cNvSpPr>
          <p:nvPr>
            <p:ph type="title"/>
          </p:nvPr>
        </p:nvSpPr>
        <p:spPr>
          <a:xfrm>
            <a:off x="7908392" y="733425"/>
            <a:ext cx="3583953" cy="3500246"/>
          </a:xfrm>
        </p:spPr>
        <p:txBody>
          <a:bodyPr vert="horz" lIns="91440" tIns="45720" rIns="91440" bIns="45720" rtlCol="0" anchor="b">
            <a:normAutofit/>
          </a:bodyPr>
          <a:lstStyle/>
          <a:p>
            <a:pPr algn="l"/>
            <a:r>
              <a:rPr lang="en-US" sz="3000"/>
              <a:t>Steps of an Investigation</a:t>
            </a:r>
          </a:p>
        </p:txBody>
      </p:sp>
      <p:sp>
        <p:nvSpPr>
          <p:cNvPr id="9" name="Rectangle 8">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tepping stones along creek">
            <a:extLst>
              <a:ext uri="{FF2B5EF4-FFF2-40B4-BE49-F238E27FC236}">
                <a16:creationId xmlns:a16="http://schemas.microsoft.com/office/drawing/2014/main" id="{4555D80F-C351-1ABC-F8E9-D4AC241D898B}"/>
              </a:ext>
            </a:extLst>
          </p:cNvPr>
          <p:cNvPicPr>
            <a:picLocks noGrp="1" noChangeAspect="1"/>
          </p:cNvPicPr>
          <p:nvPr>
            <p:ph idx="1"/>
          </p:nvPr>
        </p:nvPicPr>
        <p:blipFill>
          <a:blip r:embed="rId4"/>
          <a:srcRect b="15730"/>
          <a:stretch>
            <a:fillRect/>
          </a:stretch>
        </p:blipFill>
        <p:spPr>
          <a:xfrm>
            <a:off x="1164613" y="1786134"/>
            <a:ext cx="5895257" cy="3316094"/>
          </a:xfrm>
          <a:prstGeom prst="rect">
            <a:avLst/>
          </a:prstGeom>
        </p:spPr>
      </p:pic>
    </p:spTree>
    <p:extLst>
      <p:ext uri="{BB962C8B-B14F-4D97-AF65-F5344CB8AC3E}">
        <p14:creationId xmlns:p14="http://schemas.microsoft.com/office/powerpoint/2010/main" val="226259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30542755-0BC9-8DFE-ADDF-1039EC4FA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FE110-47F8-8D27-A613-447B19060844}"/>
              </a:ext>
            </a:extLst>
          </p:cNvPr>
          <p:cNvSpPr>
            <a:spLocks noGrp="1"/>
          </p:cNvSpPr>
          <p:nvPr>
            <p:ph type="title"/>
          </p:nvPr>
        </p:nvSpPr>
        <p:spPr>
          <a:xfrm>
            <a:off x="913795" y="609600"/>
            <a:ext cx="10353761" cy="1326321"/>
          </a:xfrm>
        </p:spPr>
        <p:txBody>
          <a:bodyPr>
            <a:normAutofit/>
          </a:bodyPr>
          <a:lstStyle/>
          <a:p>
            <a:br>
              <a:rPr lang="en-US" sz="2600" b="1">
                <a:latin typeface="Arial"/>
                <a:cs typeface="Arial"/>
              </a:rPr>
            </a:br>
            <a:r>
              <a:rPr lang="en-US" sz="2600" b="1">
                <a:latin typeface="Arial"/>
                <a:cs typeface="Arial"/>
              </a:rPr>
              <a:t>Formal Investigation Basics- Workflow Overview</a:t>
            </a:r>
            <a:br>
              <a:rPr lang="en-US" sz="2600" b="1">
                <a:latin typeface="Arial" panose="020B0604020202020204" pitchFamily="34" charset="0"/>
                <a:cs typeface="Arial" panose="020B0604020202020204" pitchFamily="34" charset="0"/>
              </a:rPr>
            </a:br>
            <a:endParaRPr lang="en-US" sz="2600" b="1">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1D857B8-DB0D-36C2-A0D6-824517294597}"/>
              </a:ext>
            </a:extLst>
          </p:cNvPr>
          <p:cNvSpPr>
            <a:spLocks noGrp="1"/>
          </p:cNvSpPr>
          <p:nvPr>
            <p:ph idx="1"/>
          </p:nvPr>
        </p:nvSpPr>
        <p:spPr>
          <a:xfrm>
            <a:off x="913795" y="1691014"/>
            <a:ext cx="6352824" cy="4557386"/>
          </a:xfrm>
        </p:spPr>
        <p:txBody>
          <a:bodyPr vert="horz" lIns="91440" tIns="45720" rIns="91440" bIns="45720" rtlCol="0">
            <a:normAutofit/>
          </a:bodyPr>
          <a:lstStyle/>
          <a:p>
            <a:pPr marL="514350" indent="-514350">
              <a:lnSpc>
                <a:spcPct val="110000"/>
              </a:lnSpc>
              <a:buAutoNum type="arabicPeriod"/>
            </a:pPr>
            <a:r>
              <a:rPr lang="en-US" sz="1800" dirty="0">
                <a:latin typeface="Arial"/>
                <a:cs typeface="Arial"/>
              </a:rPr>
              <a:t>Identify the allegations and severity </a:t>
            </a:r>
          </a:p>
          <a:p>
            <a:pPr marL="514350" indent="-514350">
              <a:lnSpc>
                <a:spcPct val="110000"/>
              </a:lnSpc>
              <a:buAutoNum type="arabicPeriod"/>
            </a:pPr>
            <a:r>
              <a:rPr lang="en-US" sz="1800" dirty="0">
                <a:latin typeface="Arial"/>
                <a:cs typeface="Arial"/>
              </a:rPr>
              <a:t>Define the scope </a:t>
            </a:r>
          </a:p>
          <a:p>
            <a:pPr marL="514350" indent="-514350">
              <a:lnSpc>
                <a:spcPct val="110000"/>
              </a:lnSpc>
              <a:buAutoNum type="arabicPeriod"/>
            </a:pPr>
            <a:r>
              <a:rPr lang="en-US" sz="1800" dirty="0">
                <a:latin typeface="Arial"/>
                <a:cs typeface="Arial"/>
              </a:rPr>
              <a:t>Identify the policies, procedures and standards in play</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Make your investigation strategy plan, includes setting objectives and boundaries to keep investigation focused, and what to do if you need to change the plan</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Conduct interviews</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Report Writing</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Communications, debrief and assess for discipline</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Documentation retention and storage</a:t>
            </a:r>
            <a:endParaRPr lang="en-US" sz="1800" dirty="0">
              <a:latin typeface="Arial"/>
              <a:ea typeface="Calibri"/>
              <a:cs typeface="Arial"/>
            </a:endParaRPr>
          </a:p>
          <a:p>
            <a:pPr marL="514350" indent="-514350">
              <a:lnSpc>
                <a:spcPct val="110000"/>
              </a:lnSpc>
              <a:buAutoNum type="arabicPeriod"/>
            </a:pPr>
            <a:r>
              <a:rPr lang="en-US" sz="1800" dirty="0">
                <a:latin typeface="Arial"/>
                <a:cs typeface="Arial"/>
              </a:rPr>
              <a:t>Wellness check-ins/fence mending</a:t>
            </a:r>
          </a:p>
        </p:txBody>
      </p:sp>
      <p:pic>
        <p:nvPicPr>
          <p:cNvPr id="9" name="Graphic 8" descr="Magnifying glass">
            <a:extLst>
              <a:ext uri="{FF2B5EF4-FFF2-40B4-BE49-F238E27FC236}">
                <a16:creationId xmlns:a16="http://schemas.microsoft.com/office/drawing/2014/main" id="{A4FDB9D0-575F-E3AE-65E6-FD5D6C5249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83593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B45E-BEB4-EC68-6699-D04D7C14ED56}"/>
              </a:ext>
            </a:extLst>
          </p:cNvPr>
          <p:cNvSpPr>
            <a:spLocks noGrp="1"/>
          </p:cNvSpPr>
          <p:nvPr>
            <p:ph type="title"/>
          </p:nvPr>
        </p:nvSpPr>
        <p:spPr/>
        <p:txBody>
          <a:bodyPr/>
          <a:lstStyle/>
          <a:p>
            <a:r>
              <a:rPr lang="en-US" dirty="0"/>
              <a:t>Intake Interview</a:t>
            </a:r>
          </a:p>
        </p:txBody>
      </p:sp>
      <p:graphicFrame>
        <p:nvGraphicFramePr>
          <p:cNvPr id="5" name="Content Placeholder 2">
            <a:extLst>
              <a:ext uri="{FF2B5EF4-FFF2-40B4-BE49-F238E27FC236}">
                <a16:creationId xmlns:a16="http://schemas.microsoft.com/office/drawing/2014/main" id="{99D1A3D9-1702-00B0-AB08-56CDC24715A1}"/>
              </a:ext>
            </a:extLst>
          </p:cNvPr>
          <p:cNvGraphicFramePr>
            <a:graphicFrameLocks noGrp="1"/>
          </p:cNvGraphicFramePr>
          <p:nvPr>
            <p:ph idx="1"/>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1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03F2D2-07E2-7747-94F2-5DC354B82583}"/>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DC7D4-24F0-FE4C-8524-5833E788DE72}"/>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sz="2800">
                <a:solidFill>
                  <a:srgbClr val="FFFFFF"/>
                </a:solidFill>
              </a:rPr>
              <a:t>Complaint Process</a:t>
            </a:r>
            <a:br>
              <a:rPr lang="en-US" sz="2800">
                <a:solidFill>
                  <a:srgbClr val="FFFFFF"/>
                </a:solidFill>
              </a:rPr>
            </a:br>
            <a:endParaRPr lang="en-US" sz="2800">
              <a:solidFill>
                <a:srgbClr val="FFFFFF"/>
              </a:solidFill>
            </a:endParaRPr>
          </a:p>
        </p:txBody>
      </p:sp>
      <p:sp>
        <p:nvSpPr>
          <p:cNvPr id="61" name="Rectangle 60">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ontent Placeholder 41">
            <a:extLst>
              <a:ext uri="{FF2B5EF4-FFF2-40B4-BE49-F238E27FC236}">
                <a16:creationId xmlns:a16="http://schemas.microsoft.com/office/drawing/2014/main" id="{A8A69F07-6BDE-0530-14D8-DD4A560B6ADF}"/>
              </a:ext>
            </a:extLst>
          </p:cNvPr>
          <p:cNvPicPr>
            <a:picLocks noChangeAspect="1"/>
          </p:cNvPicPr>
          <p:nvPr/>
        </p:nvPicPr>
        <p:blipFill>
          <a:blip r:embed="rId3"/>
          <a:srcRect r="13269" b="-2"/>
          <a:stretch>
            <a:fillRect/>
          </a:stretch>
        </p:blipFill>
        <p:spPr>
          <a:xfrm>
            <a:off x="1551903" y="1114868"/>
            <a:ext cx="5097218" cy="4628265"/>
          </a:xfrm>
          <a:prstGeom prst="rect">
            <a:avLst/>
          </a:prstGeom>
        </p:spPr>
      </p:pic>
      <p:sp>
        <p:nvSpPr>
          <p:cNvPr id="63" name="Rectangle 62">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45">
            <a:extLst>
              <a:ext uri="{FF2B5EF4-FFF2-40B4-BE49-F238E27FC236}">
                <a16:creationId xmlns:a16="http://schemas.microsoft.com/office/drawing/2014/main" id="{912099A5-7451-7A3B-071F-3F3DF82A9548}"/>
              </a:ext>
            </a:extLst>
          </p:cNvPr>
          <p:cNvSpPr>
            <a:spLocks noGrp="1"/>
          </p:cNvSpPr>
          <p:nvPr>
            <p:ph sz="half" idx="1"/>
          </p:nvPr>
        </p:nvSpPr>
        <p:spPr>
          <a:xfrm>
            <a:off x="7859487" y="2096064"/>
            <a:ext cx="3408070" cy="3962120"/>
          </a:xfrm>
        </p:spPr>
        <p:txBody>
          <a:bodyPr vert="horz" lIns="91440" tIns="45720" rIns="91440" bIns="45720" rtlCol="0">
            <a:normAutofit/>
          </a:bodyPr>
          <a:lstStyle/>
          <a:p>
            <a:pPr marL="0"/>
            <a:r>
              <a:rPr lang="en-US" sz="1600" dirty="0">
                <a:solidFill>
                  <a:srgbClr val="FFFFFF"/>
                </a:solidFill>
              </a:rPr>
              <a:t>Example of an investigation workflow.  Consider creating one for your organization, this helps establish a known and repeated process that identifies roles and responsibilities and can manage expectations for all involved. </a:t>
            </a:r>
          </a:p>
          <a:p>
            <a:pPr marL="0"/>
            <a:r>
              <a:rPr lang="en-US" sz="1600" dirty="0">
                <a:solidFill>
                  <a:srgbClr val="FFFFFF"/>
                </a:solidFill>
              </a:rPr>
              <a:t>Don’t be caught off guard about what to do and who does it when you get a gnarly complaint! </a:t>
            </a:r>
          </a:p>
        </p:txBody>
      </p:sp>
    </p:spTree>
    <p:extLst>
      <p:ext uri="{BB962C8B-B14F-4D97-AF65-F5344CB8AC3E}">
        <p14:creationId xmlns:p14="http://schemas.microsoft.com/office/powerpoint/2010/main" val="55091986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7118-F6F6-52D7-DAFA-CA058836347A}"/>
              </a:ext>
            </a:extLst>
          </p:cNvPr>
          <p:cNvSpPr>
            <a:spLocks noGrp="1"/>
          </p:cNvSpPr>
          <p:nvPr>
            <p:ph type="title"/>
          </p:nvPr>
        </p:nvSpPr>
        <p:spPr>
          <a:xfrm>
            <a:off x="4927472" y="609600"/>
            <a:ext cx="6340084" cy="1326321"/>
          </a:xfrm>
        </p:spPr>
        <p:txBody>
          <a:bodyPr>
            <a:normAutofit/>
          </a:bodyPr>
          <a:lstStyle/>
          <a:p>
            <a:r>
              <a:rPr lang="en-US">
                <a:latin typeface="Arial"/>
                <a:cs typeface="Arial"/>
              </a:rPr>
              <a:t>1. Identify Allegations</a:t>
            </a:r>
          </a:p>
        </p:txBody>
      </p:sp>
      <p:pic>
        <p:nvPicPr>
          <p:cNvPr id="8" name="Picture 7" descr="Pen placed on top of a signature line">
            <a:extLst>
              <a:ext uri="{FF2B5EF4-FFF2-40B4-BE49-F238E27FC236}">
                <a16:creationId xmlns:a16="http://schemas.microsoft.com/office/drawing/2014/main" id="{1E4F942E-B23B-B92E-38A8-750FF3569B43}"/>
              </a:ext>
            </a:extLst>
          </p:cNvPr>
          <p:cNvPicPr>
            <a:picLocks noChangeAspect="1"/>
          </p:cNvPicPr>
          <p:nvPr/>
        </p:nvPicPr>
        <p:blipFill>
          <a:blip r:embed="rId4"/>
          <a:srcRect l="52386" r="2491" b="-1"/>
          <a:stretch>
            <a:fillRect/>
          </a:stretch>
        </p:blipFill>
        <p:spPr>
          <a:xfrm>
            <a:off x="20" y="10"/>
            <a:ext cx="4635987" cy="6857990"/>
          </a:xfrm>
          <a:prstGeom prst="rect">
            <a:avLst/>
          </a:prstGeom>
        </p:spPr>
      </p:pic>
      <p:sp>
        <p:nvSpPr>
          <p:cNvPr id="6" name="Content Placeholder 5">
            <a:extLst>
              <a:ext uri="{FF2B5EF4-FFF2-40B4-BE49-F238E27FC236}">
                <a16:creationId xmlns:a16="http://schemas.microsoft.com/office/drawing/2014/main" id="{1992F2BE-6B45-DC61-C82B-9065F0608543}"/>
              </a:ext>
            </a:extLst>
          </p:cNvPr>
          <p:cNvSpPr>
            <a:spLocks noGrp="1"/>
          </p:cNvSpPr>
          <p:nvPr>
            <p:ph idx="1"/>
          </p:nvPr>
        </p:nvSpPr>
        <p:spPr>
          <a:xfrm>
            <a:off x="4927472" y="1680617"/>
            <a:ext cx="6340085" cy="4567783"/>
          </a:xfrm>
        </p:spPr>
        <p:txBody>
          <a:bodyPr vert="horz" lIns="91440" tIns="45720" rIns="91440" bIns="45720" rtlCol="0">
            <a:normAutofit lnSpcReduction="10000"/>
          </a:bodyPr>
          <a:lstStyle/>
          <a:p>
            <a:pPr>
              <a:lnSpc>
                <a:spcPct val="110000"/>
              </a:lnSpc>
            </a:pPr>
            <a:r>
              <a:rPr lang="en-US" sz="1800" dirty="0">
                <a:latin typeface="Arial"/>
                <a:cs typeface="Arial"/>
              </a:rPr>
              <a:t>What is the alleged conduct or policy violation? Put it in writing</a:t>
            </a:r>
            <a:endParaRPr lang="en-US" sz="1800" dirty="0">
              <a:latin typeface="Arial"/>
              <a:ea typeface="Calibri"/>
              <a:cs typeface="Arial"/>
            </a:endParaRPr>
          </a:p>
          <a:p>
            <a:pPr>
              <a:lnSpc>
                <a:spcPct val="110000"/>
              </a:lnSpc>
            </a:pPr>
            <a:r>
              <a:rPr lang="en-US" sz="1800" dirty="0">
                <a:latin typeface="Arial"/>
                <a:cs typeface="Arial"/>
              </a:rPr>
              <a:t>There is a likelihood or possibility that claims are part of a pattern of conduct that represent a widespread behavior</a:t>
            </a:r>
            <a:endParaRPr lang="en-US" sz="1800" dirty="0">
              <a:latin typeface="Arial"/>
              <a:ea typeface="Calibri"/>
              <a:cs typeface="Arial"/>
            </a:endParaRPr>
          </a:p>
          <a:p>
            <a:pPr>
              <a:lnSpc>
                <a:spcPct val="110000"/>
              </a:lnSpc>
            </a:pPr>
            <a:r>
              <a:rPr lang="en-US" sz="1800" dirty="0">
                <a:latin typeface="Arial"/>
                <a:cs typeface="Arial"/>
              </a:rPr>
              <a:t>There is a dispute about what has happened, or numerous perspectives about what has transpired</a:t>
            </a:r>
            <a:endParaRPr lang="en-US" sz="1800" dirty="0">
              <a:latin typeface="Arial"/>
              <a:ea typeface="Calibri"/>
              <a:cs typeface="Arial"/>
            </a:endParaRPr>
          </a:p>
          <a:p>
            <a:pPr>
              <a:lnSpc>
                <a:spcPct val="110000"/>
              </a:lnSpc>
            </a:pPr>
            <a:r>
              <a:rPr lang="en-US" sz="1800" dirty="0">
                <a:latin typeface="Arial"/>
                <a:ea typeface="Calibri"/>
                <a:cs typeface="Calibri"/>
              </a:rPr>
              <a:t>The employer is likely to take actions (remedial or punitive) if allegations are true</a:t>
            </a:r>
          </a:p>
          <a:p>
            <a:pPr>
              <a:lnSpc>
                <a:spcPct val="110000"/>
              </a:lnSpc>
            </a:pPr>
            <a:r>
              <a:rPr lang="en-US" sz="1800" dirty="0">
                <a:latin typeface="Arial"/>
                <a:ea typeface="Calibri"/>
                <a:cs typeface="Calibri"/>
              </a:rPr>
              <a:t>Determine severity level, Low, Medium or High</a:t>
            </a:r>
          </a:p>
          <a:p>
            <a:pPr marL="0" indent="0">
              <a:lnSpc>
                <a:spcPct val="110000"/>
              </a:lnSpc>
              <a:buNone/>
            </a:pPr>
            <a:endParaRPr lang="en-US" sz="1800" dirty="0">
              <a:latin typeface="Arial"/>
              <a:ea typeface="Calibri"/>
              <a:cs typeface="Calibri"/>
            </a:endParaRPr>
          </a:p>
          <a:p>
            <a:pPr marL="457200" lvl="1" indent="0">
              <a:lnSpc>
                <a:spcPct val="110000"/>
              </a:lnSpc>
              <a:buNone/>
            </a:pPr>
            <a:r>
              <a:rPr lang="en-US" b="1" dirty="0">
                <a:latin typeface="Arial"/>
                <a:cs typeface="Arial"/>
              </a:rPr>
              <a:t>IF FOUND TO BE TRUE, WHAT POLICY OR STANDARDS ARE VIOLATED AND WHAT ARE THE POTENTIAL OUTCOMES?</a:t>
            </a:r>
            <a:endParaRPr lang="en-US" b="1" dirty="0">
              <a:latin typeface="Arial"/>
              <a:ea typeface="Calibri"/>
              <a:cs typeface="Arial"/>
            </a:endParaRPr>
          </a:p>
          <a:p>
            <a:pPr>
              <a:lnSpc>
                <a:spcPct val="110000"/>
              </a:lnSpc>
            </a:pPr>
            <a:endParaRPr lang="en-US" sz="1400" dirty="0"/>
          </a:p>
        </p:txBody>
      </p:sp>
      <p:cxnSp>
        <p:nvCxnSpPr>
          <p:cNvPr id="12" name="Straight Connector 1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28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E5CB-29F4-D891-629A-C70908E124F1}"/>
              </a:ext>
            </a:extLst>
          </p:cNvPr>
          <p:cNvSpPr>
            <a:spLocks noGrp="1"/>
          </p:cNvSpPr>
          <p:nvPr>
            <p:ph type="title"/>
          </p:nvPr>
        </p:nvSpPr>
        <p:spPr>
          <a:xfrm>
            <a:off x="752475" y="609600"/>
            <a:ext cx="3406166" cy="5603310"/>
          </a:xfrm>
        </p:spPr>
        <p:txBody>
          <a:bodyPr>
            <a:normAutofit/>
          </a:bodyPr>
          <a:lstStyle/>
          <a:p>
            <a:r>
              <a:rPr lang="en-US" dirty="0">
                <a:latin typeface="Arial"/>
                <a:ea typeface="Calibri"/>
                <a:cs typeface="Calibri"/>
              </a:rPr>
              <a:t>Severity levels </a:t>
            </a:r>
            <a:endParaRPr lang="en-US" dirty="0">
              <a:latin typeface="Arial"/>
            </a:endParaRPr>
          </a:p>
        </p:txBody>
      </p:sp>
      <p:graphicFrame>
        <p:nvGraphicFramePr>
          <p:cNvPr id="5" name="Content Placeholder 2">
            <a:extLst>
              <a:ext uri="{FF2B5EF4-FFF2-40B4-BE49-F238E27FC236}">
                <a16:creationId xmlns:a16="http://schemas.microsoft.com/office/drawing/2014/main" id="{6F326E15-13B8-E409-830E-83CAD521DB0F}"/>
              </a:ext>
            </a:extLst>
          </p:cNvPr>
          <p:cNvGraphicFramePr>
            <a:graphicFrameLocks noGrp="1"/>
          </p:cNvGraphicFramePr>
          <p:nvPr>
            <p:ph idx="1"/>
            <p:extLst>
              <p:ext uri="{D42A27DB-BD31-4B8C-83A1-F6EECF244321}">
                <p14:modId xmlns:p14="http://schemas.microsoft.com/office/powerpoint/2010/main" val="375281839"/>
              </p:ext>
            </p:extLst>
          </p:nvPr>
        </p:nvGraphicFramePr>
        <p:xfrm>
          <a:off x="4271375" y="609600"/>
          <a:ext cx="716815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869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9337-0CDA-017C-2C59-66997720446A}"/>
              </a:ext>
            </a:extLst>
          </p:cNvPr>
          <p:cNvSpPr>
            <a:spLocks noGrp="1"/>
          </p:cNvSpPr>
          <p:nvPr>
            <p:ph type="title"/>
          </p:nvPr>
        </p:nvSpPr>
        <p:spPr>
          <a:xfrm>
            <a:off x="913795" y="609600"/>
            <a:ext cx="10353761" cy="1326321"/>
          </a:xfrm>
        </p:spPr>
        <p:txBody>
          <a:bodyPr>
            <a:normAutofit/>
          </a:bodyPr>
          <a:lstStyle/>
          <a:p>
            <a:r>
              <a:rPr lang="en-US">
                <a:latin typeface="Arial"/>
                <a:cs typeface="Arial"/>
              </a:rPr>
              <a:t>2. Establishing Scope</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06CF223-579B-4083-6A55-EAAC96E76D34}"/>
              </a:ext>
            </a:extLst>
          </p:cNvPr>
          <p:cNvGraphicFramePr>
            <a:graphicFrameLocks noGrp="1"/>
          </p:cNvGraphicFramePr>
          <p:nvPr>
            <p:ph idx="1"/>
            <p:extLst>
              <p:ext uri="{D42A27DB-BD31-4B8C-83A1-F6EECF244321}">
                <p14:modId xmlns:p14="http://schemas.microsoft.com/office/powerpoint/2010/main" val="3671957864"/>
              </p:ext>
            </p:extLst>
          </p:nvPr>
        </p:nvGraphicFramePr>
        <p:xfrm>
          <a:off x="914400" y="2417232"/>
          <a:ext cx="10353675" cy="3831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285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583FCBAF-9053-8FCB-EDA1-C54A3B12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E581B-AFE6-46CF-1E6D-9417FE6CF276}"/>
              </a:ext>
            </a:extLst>
          </p:cNvPr>
          <p:cNvSpPr>
            <a:spLocks noGrp="1"/>
          </p:cNvSpPr>
          <p:nvPr>
            <p:ph type="title"/>
          </p:nvPr>
        </p:nvSpPr>
        <p:spPr>
          <a:xfrm>
            <a:off x="913795" y="609600"/>
            <a:ext cx="10353761" cy="1326321"/>
          </a:xfrm>
        </p:spPr>
        <p:txBody>
          <a:bodyPr>
            <a:normAutofit/>
          </a:bodyPr>
          <a:lstStyle/>
          <a:p>
            <a:r>
              <a:rPr lang="en-US" b="1" dirty="0">
                <a:latin typeface="Arial" panose="020B0604020202020204" pitchFamily="34" charset="0"/>
                <a:cs typeface="Arial" panose="020B0604020202020204" pitchFamily="34" charset="0"/>
              </a:rPr>
              <a:t>Workplace Investigation Basics- Purpose</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9BD886-16A2-A24F-3C3E-9254A09F02C2}"/>
              </a:ext>
            </a:extLst>
          </p:cNvPr>
          <p:cNvGraphicFramePr>
            <a:graphicFrameLocks noGrp="1"/>
          </p:cNvGraphicFramePr>
          <p:nvPr>
            <p:ph idx="1"/>
            <p:extLst>
              <p:ext uri="{D42A27DB-BD31-4B8C-83A1-F6EECF244321}">
                <p14:modId xmlns:p14="http://schemas.microsoft.com/office/powerpoint/2010/main" val="2006102702"/>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6586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9498518D-7093-9305-E641-47ACE95646A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36B17-77E1-1C9C-F98E-3E1C852AEA74}"/>
              </a:ext>
            </a:extLst>
          </p:cNvPr>
          <p:cNvSpPr>
            <a:spLocks noGrp="1"/>
          </p:cNvSpPr>
          <p:nvPr>
            <p:ph type="title"/>
          </p:nvPr>
        </p:nvSpPr>
        <p:spPr>
          <a:xfrm>
            <a:off x="913796" y="927100"/>
            <a:ext cx="3418766" cy="4616450"/>
          </a:xfrm>
        </p:spPr>
        <p:txBody>
          <a:bodyPr>
            <a:normAutofit/>
          </a:bodyPr>
          <a:lstStyle/>
          <a:p>
            <a:r>
              <a:rPr lang="en-US" dirty="0">
                <a:latin typeface="Arial"/>
                <a:cs typeface="Arial"/>
              </a:rPr>
              <a:t>3. Identify Policies,</a:t>
            </a:r>
            <a:br>
              <a:rPr lang="en-US" dirty="0">
                <a:latin typeface="Arial"/>
                <a:cs typeface="Arial"/>
              </a:rPr>
            </a:br>
            <a:r>
              <a:rPr lang="en-US" dirty="0">
                <a:latin typeface="Arial"/>
                <a:cs typeface="Arial"/>
              </a:rPr>
              <a:t>Evidence, and Procedures in Play </a:t>
            </a:r>
          </a:p>
        </p:txBody>
      </p:sp>
      <p:cxnSp>
        <p:nvCxnSpPr>
          <p:cNvPr id="13" name="Straight Connector 12">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FEFD9BF-F28E-E533-C19A-92A1501BD6F1}"/>
              </a:ext>
            </a:extLst>
          </p:cNvPr>
          <p:cNvSpPr>
            <a:spLocks noGrp="1"/>
          </p:cNvSpPr>
          <p:nvPr>
            <p:ph idx="1"/>
          </p:nvPr>
        </p:nvSpPr>
        <p:spPr>
          <a:xfrm>
            <a:off x="4976029" y="971548"/>
            <a:ext cx="6291528" cy="5241361"/>
          </a:xfrm>
        </p:spPr>
        <p:txBody>
          <a:bodyPr vert="horz" lIns="91440" tIns="45720" rIns="91440" bIns="45720" rtlCol="0" anchor="ctr">
            <a:normAutofit/>
          </a:bodyPr>
          <a:lstStyle/>
          <a:p>
            <a:pPr>
              <a:lnSpc>
                <a:spcPct val="110000"/>
              </a:lnSpc>
            </a:pPr>
            <a:r>
              <a:rPr lang="en-US" sz="2400" dirty="0">
                <a:latin typeface="Arial"/>
                <a:cs typeface="Arial"/>
              </a:rPr>
              <a:t>What data is available to evaluate?</a:t>
            </a:r>
          </a:p>
          <a:p>
            <a:pPr lvl="1">
              <a:lnSpc>
                <a:spcPct val="110000"/>
              </a:lnSpc>
            </a:pPr>
            <a:r>
              <a:rPr lang="en-US" sz="2000" dirty="0">
                <a:latin typeface="Arial"/>
                <a:cs typeface="Arial"/>
              </a:rPr>
              <a:t>Policies (Behavioral/Procedural)</a:t>
            </a:r>
            <a:endParaRPr lang="en-US" sz="2000" dirty="0">
              <a:latin typeface="Arial"/>
              <a:ea typeface="Calibri"/>
              <a:cs typeface="Arial"/>
            </a:endParaRPr>
          </a:p>
          <a:p>
            <a:pPr lvl="1">
              <a:lnSpc>
                <a:spcPct val="110000"/>
              </a:lnSpc>
            </a:pPr>
            <a:r>
              <a:rPr lang="en-US" sz="2000" dirty="0">
                <a:latin typeface="Arial"/>
                <a:ea typeface="Calibri"/>
                <a:cs typeface="Calibri"/>
              </a:rPr>
              <a:t>Performance Reviews/Discipline records</a:t>
            </a:r>
            <a:endParaRPr lang="en-US" sz="2000" dirty="0">
              <a:latin typeface="Arial"/>
              <a:cs typeface="Arial"/>
            </a:endParaRPr>
          </a:p>
          <a:p>
            <a:pPr lvl="1">
              <a:lnSpc>
                <a:spcPct val="110000"/>
              </a:lnSpc>
            </a:pPr>
            <a:r>
              <a:rPr lang="en-US" sz="2000" dirty="0">
                <a:latin typeface="Arial"/>
                <a:cs typeface="Arial"/>
              </a:rPr>
              <a:t>SOP’s or Guidelines</a:t>
            </a:r>
            <a:endParaRPr lang="en-US" sz="2000" dirty="0">
              <a:latin typeface="Arial"/>
              <a:ea typeface="Calibri"/>
              <a:cs typeface="Arial"/>
            </a:endParaRPr>
          </a:p>
          <a:p>
            <a:pPr lvl="1">
              <a:lnSpc>
                <a:spcPct val="110000"/>
              </a:lnSpc>
            </a:pPr>
            <a:r>
              <a:rPr lang="en-US" sz="2000" dirty="0">
                <a:latin typeface="Arial"/>
                <a:cs typeface="Arial"/>
              </a:rPr>
              <a:t>Badge Swipe Data, computer log in data etc. </a:t>
            </a:r>
            <a:endParaRPr lang="en-US" sz="2000" dirty="0">
              <a:latin typeface="Arial"/>
              <a:ea typeface="Calibri"/>
              <a:cs typeface="Arial"/>
            </a:endParaRPr>
          </a:p>
          <a:p>
            <a:pPr lvl="1">
              <a:lnSpc>
                <a:spcPct val="110000"/>
              </a:lnSpc>
            </a:pPr>
            <a:r>
              <a:rPr lang="en-US" sz="2000" dirty="0">
                <a:latin typeface="Arial"/>
                <a:cs typeface="Arial"/>
              </a:rPr>
              <a:t>Job descriptions</a:t>
            </a:r>
            <a:endParaRPr lang="en-US" sz="2000" dirty="0">
              <a:latin typeface="Arial"/>
              <a:ea typeface="Calibri"/>
              <a:cs typeface="Arial"/>
            </a:endParaRPr>
          </a:p>
          <a:p>
            <a:pPr lvl="1">
              <a:lnSpc>
                <a:spcPct val="110000"/>
              </a:lnSpc>
            </a:pPr>
            <a:r>
              <a:rPr lang="en-US" sz="2000" dirty="0">
                <a:latin typeface="Arial"/>
                <a:cs typeface="Arial"/>
              </a:rPr>
              <a:t>Written communications, work direction, meeting minutes etc..</a:t>
            </a:r>
            <a:endParaRPr lang="en-US" sz="2000" dirty="0">
              <a:latin typeface="Arial"/>
              <a:ea typeface="Calibri"/>
              <a:cs typeface="Arial"/>
            </a:endParaRPr>
          </a:p>
          <a:p>
            <a:pPr lvl="1">
              <a:lnSpc>
                <a:spcPct val="110000"/>
              </a:lnSpc>
            </a:pPr>
            <a:r>
              <a:rPr lang="en-US" sz="2000" dirty="0">
                <a:latin typeface="Arial"/>
                <a:cs typeface="Arial"/>
              </a:rPr>
              <a:t>Emails</a:t>
            </a:r>
            <a:endParaRPr lang="en-US" sz="2000" dirty="0">
              <a:latin typeface="Arial"/>
              <a:ea typeface="Calibri"/>
              <a:cs typeface="Arial"/>
            </a:endParaRPr>
          </a:p>
          <a:p>
            <a:pPr lvl="1">
              <a:lnSpc>
                <a:spcPct val="110000"/>
              </a:lnSpc>
            </a:pPr>
            <a:r>
              <a:rPr lang="en-US" sz="2000" dirty="0">
                <a:latin typeface="Arial"/>
                <a:cs typeface="Arial"/>
              </a:rPr>
              <a:t>Text messages</a:t>
            </a:r>
            <a:endParaRPr lang="en-US" sz="2000" dirty="0">
              <a:latin typeface="Arial"/>
              <a:ea typeface="Calibri"/>
              <a:cs typeface="Arial"/>
            </a:endParaRPr>
          </a:p>
          <a:p>
            <a:pPr lvl="1">
              <a:lnSpc>
                <a:spcPct val="110000"/>
              </a:lnSpc>
            </a:pPr>
            <a:r>
              <a:rPr lang="en-US" sz="2000" dirty="0">
                <a:latin typeface="Arial"/>
                <a:cs typeface="Arial"/>
              </a:rPr>
              <a:t>Voicemails</a:t>
            </a:r>
            <a:endParaRPr lang="en-US" sz="2000" dirty="0">
              <a:latin typeface="Arial"/>
              <a:ea typeface="Calibri"/>
              <a:cs typeface="Arial"/>
            </a:endParaRPr>
          </a:p>
          <a:p>
            <a:pPr lvl="1">
              <a:lnSpc>
                <a:spcPct val="110000"/>
              </a:lnSpc>
            </a:pPr>
            <a:r>
              <a:rPr lang="en-US" sz="2000" dirty="0">
                <a:latin typeface="Arial"/>
                <a:ea typeface="Calibri"/>
                <a:cs typeface="Calibri"/>
              </a:rPr>
              <a:t>Videos/Recordings</a:t>
            </a:r>
          </a:p>
          <a:p>
            <a:pPr marL="457200" lvl="1" indent="0">
              <a:lnSpc>
                <a:spcPct val="110000"/>
              </a:lnSpc>
              <a:buNone/>
            </a:pPr>
            <a:endParaRPr lang="en-US" sz="2000" dirty="0">
              <a:ea typeface="Calibri"/>
              <a:cs typeface="Calibri"/>
            </a:endParaRPr>
          </a:p>
        </p:txBody>
      </p:sp>
    </p:spTree>
    <p:extLst>
      <p:ext uri="{BB962C8B-B14F-4D97-AF65-F5344CB8AC3E}">
        <p14:creationId xmlns:p14="http://schemas.microsoft.com/office/powerpoint/2010/main" val="383625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8B780C-8FAF-BB0F-198B-09EA079E842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65BE6-2785-EBA0-F36B-C22D3AB97DC4}"/>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latin typeface="Arial"/>
                <a:cs typeface="Arial"/>
              </a:rPr>
              <a:t>4. Investigation Strategy Plan</a:t>
            </a:r>
            <a:endParaRPr lang="en-US" sz="2800">
              <a:solidFill>
                <a:srgbClr val="FFFFFF"/>
              </a:solidFill>
              <a:latin typeface="Arial"/>
              <a:ea typeface="Calibri"/>
              <a:cs typeface="Arial"/>
            </a:endParaRPr>
          </a:p>
        </p:txBody>
      </p:sp>
      <p:sp>
        <p:nvSpPr>
          <p:cNvPr id="15" name="Rectangle 14">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C5BE9345-7D20-85F8-3F39-5B2E8A5BD55D}"/>
              </a:ext>
            </a:extLst>
          </p:cNvPr>
          <p:cNvSpPr>
            <a:spLocks noGrp="1"/>
          </p:cNvSpPr>
          <p:nvPr>
            <p:ph idx="1"/>
          </p:nvPr>
        </p:nvSpPr>
        <p:spPr>
          <a:xfrm>
            <a:off x="5297762" y="1096963"/>
            <a:ext cx="5969795" cy="4664075"/>
          </a:xfrm>
        </p:spPr>
        <p:txBody>
          <a:bodyPr vert="horz" lIns="91440" tIns="45720" rIns="91440" bIns="45720" rtlCol="0" anchor="ctr">
            <a:normAutofit/>
          </a:bodyPr>
          <a:lstStyle/>
          <a:p>
            <a:pPr marL="457200" lvl="1" indent="0">
              <a:buNone/>
            </a:pPr>
            <a:r>
              <a:rPr lang="en-US" b="1" u="sng">
                <a:solidFill>
                  <a:schemeClr val="tx1">
                    <a:lumMod val="95000"/>
                    <a:lumOff val="5000"/>
                  </a:schemeClr>
                </a:solidFill>
                <a:latin typeface="Arial"/>
                <a:cs typeface="Arial"/>
              </a:rPr>
              <a:t>Objectives</a:t>
            </a:r>
            <a:r>
              <a:rPr lang="en-US" b="1">
                <a:solidFill>
                  <a:schemeClr val="tx1">
                    <a:lumMod val="95000"/>
                    <a:lumOff val="5000"/>
                  </a:schemeClr>
                </a:solidFill>
                <a:latin typeface="Arial"/>
                <a:cs typeface="Arial"/>
              </a:rPr>
              <a:t>: </a:t>
            </a:r>
          </a:p>
          <a:p>
            <a:pPr marL="457200" lvl="1" indent="0">
              <a:buNone/>
            </a:pPr>
            <a:r>
              <a:rPr lang="en-US">
                <a:solidFill>
                  <a:schemeClr val="tx1">
                    <a:lumMod val="95000"/>
                    <a:lumOff val="5000"/>
                  </a:schemeClr>
                </a:solidFill>
                <a:latin typeface="Arial"/>
                <a:cs typeface="Arial"/>
              </a:rPr>
              <a:t>Did the employee do what was alleged and are we able to prove or demonstrate with sufficient evidence and information whether the alleged happened?</a:t>
            </a:r>
            <a:endParaRPr lang="en-US">
              <a:solidFill>
                <a:schemeClr val="tx1">
                  <a:lumMod val="95000"/>
                  <a:lumOff val="5000"/>
                </a:schemeClr>
              </a:solidFill>
              <a:latin typeface="Arial"/>
              <a:ea typeface="Calibri"/>
              <a:cs typeface="Arial"/>
            </a:endParaRPr>
          </a:p>
          <a:p>
            <a:pPr marL="457200" lvl="1" indent="0">
              <a:buNone/>
            </a:pPr>
            <a:endParaRPr lang="en-US">
              <a:solidFill>
                <a:schemeClr val="tx1">
                  <a:lumMod val="95000"/>
                  <a:lumOff val="5000"/>
                </a:schemeClr>
              </a:solidFill>
              <a:latin typeface="Arial"/>
              <a:ea typeface="Calibri"/>
              <a:cs typeface="Calibri"/>
            </a:endParaRPr>
          </a:p>
          <a:p>
            <a:pPr marL="457200" lvl="1" indent="0">
              <a:buNone/>
            </a:pPr>
            <a:r>
              <a:rPr lang="en-US" b="1" u="sng">
                <a:solidFill>
                  <a:schemeClr val="tx1">
                    <a:lumMod val="95000"/>
                    <a:lumOff val="5000"/>
                  </a:schemeClr>
                </a:solidFill>
                <a:latin typeface="Arial"/>
                <a:ea typeface="Calibri"/>
                <a:cs typeface="Calibri"/>
              </a:rPr>
              <a:t>Interim Steps</a:t>
            </a:r>
            <a:r>
              <a:rPr lang="en-US" b="1">
                <a:solidFill>
                  <a:schemeClr val="tx1">
                    <a:lumMod val="95000"/>
                    <a:lumOff val="5000"/>
                  </a:schemeClr>
                </a:solidFill>
                <a:latin typeface="Arial"/>
                <a:ea typeface="Calibri"/>
                <a:cs typeface="Calibri"/>
              </a:rPr>
              <a:t>:   </a:t>
            </a:r>
            <a:r>
              <a:rPr lang="en-US">
                <a:solidFill>
                  <a:schemeClr val="tx1">
                    <a:lumMod val="95000"/>
                    <a:lumOff val="5000"/>
                  </a:schemeClr>
                </a:solidFill>
                <a:latin typeface="Arial"/>
                <a:ea typeface="Calibri"/>
                <a:cs typeface="Calibri"/>
              </a:rPr>
              <a:t>Is there a need to separate staff pending investigation?  </a:t>
            </a:r>
          </a:p>
          <a:p>
            <a:pPr marL="457200" lvl="1" indent="0">
              <a:buNone/>
            </a:pPr>
            <a:endParaRPr lang="en-US">
              <a:solidFill>
                <a:schemeClr val="tx1">
                  <a:lumMod val="95000"/>
                  <a:lumOff val="5000"/>
                </a:schemeClr>
              </a:solidFill>
              <a:latin typeface="Arial"/>
              <a:cs typeface="Arial"/>
            </a:endParaRPr>
          </a:p>
          <a:p>
            <a:pPr marL="457200" lvl="1" indent="0">
              <a:buNone/>
            </a:pPr>
            <a:endParaRPr lang="en-US">
              <a:solidFill>
                <a:schemeClr val="tx1">
                  <a:lumMod val="95000"/>
                  <a:lumOff val="5000"/>
                </a:schemeClr>
              </a:solidFill>
            </a:endParaRPr>
          </a:p>
          <a:p>
            <a:pPr marL="457200" lvl="1" indent="0">
              <a:buNone/>
            </a:pPr>
            <a:endParaRPr lang="en-US">
              <a:solidFill>
                <a:schemeClr val="tx1">
                  <a:lumMod val="95000"/>
                  <a:lumOff val="5000"/>
                </a:schemeClr>
              </a:solidFill>
            </a:endParaRPr>
          </a:p>
        </p:txBody>
      </p:sp>
    </p:spTree>
    <p:extLst>
      <p:ext uri="{BB962C8B-B14F-4D97-AF65-F5344CB8AC3E}">
        <p14:creationId xmlns:p14="http://schemas.microsoft.com/office/powerpoint/2010/main" val="359916473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B70BA3-5EC9-F241-ABFD-69FEB9F5A1F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BD864-BC38-B564-C25E-1A736D4CFB4B}"/>
              </a:ext>
            </a:extLst>
          </p:cNvPr>
          <p:cNvSpPr>
            <a:spLocks noGrp="1"/>
          </p:cNvSpPr>
          <p:nvPr>
            <p:ph type="title"/>
          </p:nvPr>
        </p:nvSpPr>
        <p:spPr>
          <a:xfrm>
            <a:off x="913796" y="1055914"/>
            <a:ext cx="3415718" cy="4746172"/>
          </a:xfrm>
        </p:spPr>
        <p:txBody>
          <a:bodyPr anchor="ctr">
            <a:normAutofit/>
          </a:bodyPr>
          <a:lstStyle/>
          <a:p>
            <a:pPr algn="r"/>
            <a:r>
              <a:rPr lang="en-US" sz="2800">
                <a:solidFill>
                  <a:schemeClr val="tx2"/>
                </a:solidFill>
                <a:latin typeface="Arial"/>
                <a:cs typeface="Arial"/>
              </a:rPr>
              <a:t>4. Investigation Strategy Plan</a:t>
            </a:r>
            <a:endParaRPr lang="en-US" sz="2800">
              <a:solidFill>
                <a:schemeClr val="tx2"/>
              </a:solidFill>
              <a:latin typeface="Arial"/>
              <a:ea typeface="Calibri"/>
              <a:cs typeface="Arial"/>
            </a:endParaRPr>
          </a:p>
        </p:txBody>
      </p:sp>
      <p:cxnSp>
        <p:nvCxnSpPr>
          <p:cNvPr id="16" name="Straight Connector 15">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1248"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34D21B5-D3D6-FB5E-519B-C977829B07D6}"/>
              </a:ext>
            </a:extLst>
          </p:cNvPr>
          <p:cNvSpPr>
            <a:spLocks noGrp="1"/>
          </p:cNvSpPr>
          <p:nvPr>
            <p:ph idx="1"/>
          </p:nvPr>
        </p:nvSpPr>
        <p:spPr>
          <a:xfrm>
            <a:off x="4972981" y="1055914"/>
            <a:ext cx="6294576" cy="4746172"/>
          </a:xfrm>
        </p:spPr>
        <p:txBody>
          <a:bodyPr vert="horz" lIns="91440" tIns="45720" rIns="91440" bIns="45720" rtlCol="0" anchor="ctr">
            <a:normAutofit/>
          </a:bodyPr>
          <a:lstStyle/>
          <a:p>
            <a:pPr marL="457200" lvl="1" indent="0">
              <a:lnSpc>
                <a:spcPct val="110000"/>
              </a:lnSpc>
              <a:buNone/>
            </a:pPr>
            <a:r>
              <a:rPr lang="en-US" sz="1400" b="1" u="sng" dirty="0">
                <a:solidFill>
                  <a:schemeClr val="tx1">
                    <a:lumMod val="85000"/>
                    <a:lumOff val="15000"/>
                  </a:schemeClr>
                </a:solidFill>
                <a:latin typeface="Arial"/>
                <a:cs typeface="Arial"/>
              </a:rPr>
              <a:t>Boundaries</a:t>
            </a:r>
            <a:r>
              <a:rPr lang="en-US" sz="1400" b="1" dirty="0">
                <a:solidFill>
                  <a:schemeClr val="tx1">
                    <a:lumMod val="85000"/>
                    <a:lumOff val="15000"/>
                  </a:schemeClr>
                </a:solidFill>
                <a:latin typeface="Arial"/>
                <a:cs typeface="Arial"/>
              </a:rPr>
              <a:t>: </a:t>
            </a:r>
            <a:endParaRPr lang="en-US" sz="1400" dirty="0">
              <a:solidFill>
                <a:schemeClr val="tx1">
                  <a:lumMod val="85000"/>
                  <a:lumOff val="15000"/>
                </a:schemeClr>
              </a:solidFill>
              <a:latin typeface="Arial"/>
              <a:cs typeface="Arial"/>
            </a:endParaRPr>
          </a:p>
          <a:p>
            <a:pPr marL="457200" lvl="1" indent="0">
              <a:lnSpc>
                <a:spcPct val="110000"/>
              </a:lnSpc>
              <a:buNone/>
            </a:pPr>
            <a:r>
              <a:rPr lang="en-US" sz="1400" dirty="0">
                <a:solidFill>
                  <a:schemeClr val="tx1">
                    <a:lumMod val="85000"/>
                    <a:lumOff val="15000"/>
                  </a:schemeClr>
                </a:solidFill>
                <a:latin typeface="Arial"/>
                <a:cs typeface="Arial"/>
              </a:rPr>
              <a:t>-Only interview those with first had knowledge and witnesses, based on the complaint. </a:t>
            </a:r>
            <a:endParaRPr lang="en-US" sz="1400" dirty="0">
              <a:solidFill>
                <a:schemeClr val="tx1">
                  <a:lumMod val="85000"/>
                  <a:lumOff val="15000"/>
                </a:schemeClr>
              </a:solidFill>
              <a:latin typeface="Arial"/>
              <a:ea typeface="Calibri"/>
              <a:cs typeface="Arial"/>
            </a:endParaRPr>
          </a:p>
          <a:p>
            <a:pPr marL="457200" lvl="1" indent="0">
              <a:lnSpc>
                <a:spcPct val="110000"/>
              </a:lnSpc>
              <a:buNone/>
            </a:pPr>
            <a:r>
              <a:rPr lang="en-US" sz="1400" dirty="0">
                <a:solidFill>
                  <a:schemeClr val="tx1">
                    <a:lumMod val="85000"/>
                    <a:lumOff val="15000"/>
                  </a:schemeClr>
                </a:solidFill>
                <a:latin typeface="Arial"/>
                <a:cs typeface="Arial"/>
              </a:rPr>
              <a:t>-Inform need to know management only, do not discuss openly in broader management meetings.</a:t>
            </a:r>
            <a:endParaRPr lang="en-US" sz="1400" dirty="0">
              <a:solidFill>
                <a:schemeClr val="tx1">
                  <a:lumMod val="85000"/>
                  <a:lumOff val="15000"/>
                </a:schemeClr>
              </a:solidFill>
              <a:latin typeface="Arial"/>
              <a:ea typeface="Calibri"/>
              <a:cs typeface="Arial"/>
            </a:endParaRPr>
          </a:p>
          <a:p>
            <a:pPr marL="457200" lvl="1" indent="0">
              <a:lnSpc>
                <a:spcPct val="110000"/>
              </a:lnSpc>
              <a:buNone/>
            </a:pPr>
            <a:r>
              <a:rPr lang="en-US" sz="1400" dirty="0">
                <a:solidFill>
                  <a:schemeClr val="tx1">
                    <a:lumMod val="85000"/>
                    <a:lumOff val="15000"/>
                  </a:schemeClr>
                </a:solidFill>
                <a:latin typeface="Arial"/>
                <a:cs typeface="Arial"/>
              </a:rPr>
              <a:t>-Include plan for any necessary communications to department management, VP of HR, ODEI or Labor Relations</a:t>
            </a:r>
            <a:endParaRPr lang="en-US" sz="1400" dirty="0">
              <a:solidFill>
                <a:schemeClr val="tx1">
                  <a:lumMod val="85000"/>
                  <a:lumOff val="15000"/>
                </a:schemeClr>
              </a:solidFill>
              <a:latin typeface="Arial"/>
              <a:ea typeface="Calibri"/>
              <a:cs typeface="Arial"/>
            </a:endParaRPr>
          </a:p>
          <a:p>
            <a:pPr marL="457200" lvl="1" indent="0">
              <a:lnSpc>
                <a:spcPct val="110000"/>
              </a:lnSpc>
              <a:buNone/>
            </a:pPr>
            <a:r>
              <a:rPr lang="en-US" sz="1400" dirty="0">
                <a:solidFill>
                  <a:schemeClr val="tx1">
                    <a:lumMod val="85000"/>
                    <a:lumOff val="15000"/>
                  </a:schemeClr>
                </a:solidFill>
                <a:latin typeface="Arial"/>
                <a:cs typeface="Arial"/>
              </a:rPr>
              <a:t>-Set a timeline, including for interviews and report writing. Consider schedules and be realistic. </a:t>
            </a:r>
            <a:endParaRPr lang="en-US" sz="1400" dirty="0">
              <a:solidFill>
                <a:schemeClr val="tx1">
                  <a:lumMod val="85000"/>
                  <a:lumOff val="15000"/>
                </a:schemeClr>
              </a:solidFill>
              <a:latin typeface="Arial"/>
              <a:ea typeface="Calibri"/>
              <a:cs typeface="Arial"/>
            </a:endParaRPr>
          </a:p>
          <a:p>
            <a:pPr marL="457200" lvl="1" indent="0">
              <a:lnSpc>
                <a:spcPct val="110000"/>
              </a:lnSpc>
              <a:buNone/>
            </a:pPr>
            <a:r>
              <a:rPr lang="en-US" sz="1400" dirty="0">
                <a:solidFill>
                  <a:schemeClr val="tx1">
                    <a:lumMod val="85000"/>
                    <a:lumOff val="15000"/>
                  </a:schemeClr>
                </a:solidFill>
                <a:latin typeface="Arial"/>
                <a:cs typeface="Arial"/>
              </a:rPr>
              <a:t>-Review investigations plan with your manager, Director of ODEI or Labor Relations Manager to ensure a narrow scope and clear plan. </a:t>
            </a:r>
            <a:endParaRPr lang="en-US" sz="1400" dirty="0">
              <a:solidFill>
                <a:schemeClr val="tx1">
                  <a:lumMod val="85000"/>
                  <a:lumOff val="15000"/>
                </a:schemeClr>
              </a:solidFill>
              <a:latin typeface="Arial"/>
              <a:ea typeface="Calibri"/>
              <a:cs typeface="Arial"/>
            </a:endParaRPr>
          </a:p>
          <a:p>
            <a:pPr marL="457200" lvl="1" indent="0">
              <a:lnSpc>
                <a:spcPct val="110000"/>
              </a:lnSpc>
              <a:buNone/>
            </a:pPr>
            <a:r>
              <a:rPr lang="en-US" sz="1400" b="1" u="sng" dirty="0">
                <a:solidFill>
                  <a:schemeClr val="tx1">
                    <a:lumMod val="85000"/>
                    <a:lumOff val="15000"/>
                  </a:schemeClr>
                </a:solidFill>
                <a:latin typeface="Arial"/>
                <a:cs typeface="Arial"/>
              </a:rPr>
              <a:t>Check in:</a:t>
            </a:r>
            <a:endParaRPr lang="en-US" sz="1400" b="1" u="sng" dirty="0">
              <a:solidFill>
                <a:schemeClr val="tx1">
                  <a:lumMod val="85000"/>
                  <a:lumOff val="15000"/>
                </a:schemeClr>
              </a:solidFill>
              <a:latin typeface="Arial"/>
              <a:ea typeface="Calibri"/>
              <a:cs typeface="Arial"/>
            </a:endParaRPr>
          </a:p>
          <a:p>
            <a:pPr marL="457200" lvl="1" indent="0">
              <a:lnSpc>
                <a:spcPct val="110000"/>
              </a:lnSpc>
              <a:buNone/>
            </a:pPr>
            <a:r>
              <a:rPr lang="en-US" sz="1400" dirty="0">
                <a:solidFill>
                  <a:schemeClr val="tx1">
                    <a:lumMod val="85000"/>
                    <a:lumOff val="15000"/>
                  </a:schemeClr>
                </a:solidFill>
                <a:latin typeface="Arial"/>
                <a:cs typeface="Arial"/>
              </a:rPr>
              <a:t>-Check in with your advisors along the way to help develop good interview questions, manage difficult interviewees, protect against interference and ensure due process is adhered to. If there is a need to expand the scope or change course, check in with your advisors to strategize and check biases or interference</a:t>
            </a:r>
            <a:r>
              <a:rPr lang="en-US" sz="1400" dirty="0">
                <a:solidFill>
                  <a:schemeClr val="tx1">
                    <a:lumMod val="85000"/>
                    <a:lumOff val="15000"/>
                  </a:schemeClr>
                </a:solidFill>
              </a:rPr>
              <a:t>. </a:t>
            </a:r>
            <a:endParaRPr lang="en-US" sz="1400" dirty="0">
              <a:solidFill>
                <a:schemeClr val="tx1">
                  <a:lumMod val="85000"/>
                  <a:lumOff val="15000"/>
                </a:schemeClr>
              </a:solidFill>
              <a:ea typeface="Calibri"/>
              <a:cs typeface="Calibri"/>
            </a:endParaRPr>
          </a:p>
          <a:p>
            <a:pPr marL="457200" lvl="1" indent="0">
              <a:lnSpc>
                <a:spcPct val="110000"/>
              </a:lnSpc>
              <a:buNone/>
            </a:pPr>
            <a:endParaRPr lang="en-US" sz="1400" dirty="0">
              <a:solidFill>
                <a:schemeClr val="tx1">
                  <a:lumMod val="85000"/>
                  <a:lumOff val="15000"/>
                </a:schemeClr>
              </a:solidFill>
            </a:endParaRPr>
          </a:p>
          <a:p>
            <a:pPr marL="457200" lvl="1" indent="0">
              <a:lnSpc>
                <a:spcPct val="110000"/>
              </a:lnSpc>
              <a:buNone/>
            </a:pPr>
            <a:endParaRPr lang="en-US" sz="1400" dirty="0">
              <a:solidFill>
                <a:schemeClr val="tx1">
                  <a:lumMod val="85000"/>
                  <a:lumOff val="15000"/>
                </a:schemeClr>
              </a:solidFill>
            </a:endParaRPr>
          </a:p>
        </p:txBody>
      </p:sp>
    </p:spTree>
    <p:extLst>
      <p:ext uri="{BB962C8B-B14F-4D97-AF65-F5344CB8AC3E}">
        <p14:creationId xmlns:p14="http://schemas.microsoft.com/office/powerpoint/2010/main" val="242895819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1AA53B-7D02-9B97-43F6-3E7969618BB4}"/>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B2CDDA8-7189-1796-4C43-49355A07A52F}"/>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3100">
                <a:solidFill>
                  <a:srgbClr val="FFFFFF"/>
                </a:solidFill>
              </a:rPr>
              <a:t>Sample- Investigation Plan Form </a:t>
            </a:r>
          </a:p>
        </p:txBody>
      </p:sp>
      <p:sp>
        <p:nvSpPr>
          <p:cNvPr id="26" name="Rectangle 25">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47C6504-6FB7-A8CE-2EB6-964C91B52186}"/>
              </a:ext>
            </a:extLst>
          </p:cNvPr>
          <p:cNvPicPr>
            <a:picLocks noChangeAspect="1"/>
          </p:cNvPicPr>
          <p:nvPr/>
        </p:nvPicPr>
        <p:blipFill>
          <a:blip r:embed="rId3"/>
          <a:stretch>
            <a:fillRect/>
          </a:stretch>
        </p:blipFill>
        <p:spPr>
          <a:xfrm>
            <a:off x="1925228" y="1114868"/>
            <a:ext cx="4350569" cy="4628265"/>
          </a:xfrm>
          <a:prstGeom prst="rect">
            <a:avLst/>
          </a:prstGeom>
        </p:spPr>
      </p:pic>
      <p:sp>
        <p:nvSpPr>
          <p:cNvPr id="28" name="Rectangle 27">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86799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5FD392AC-D489-ED1D-9EEE-FC436ADEA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B567-73DA-475A-4A92-8554A15C2039}"/>
              </a:ext>
            </a:extLst>
          </p:cNvPr>
          <p:cNvSpPr>
            <a:spLocks noGrp="1"/>
          </p:cNvSpPr>
          <p:nvPr>
            <p:ph type="title"/>
          </p:nvPr>
        </p:nvSpPr>
        <p:spPr>
          <a:xfrm>
            <a:off x="4927472" y="609600"/>
            <a:ext cx="6340084" cy="1326321"/>
          </a:xfrm>
        </p:spPr>
        <p:txBody>
          <a:bodyPr>
            <a:normAutofit/>
          </a:bodyPr>
          <a:lstStyle/>
          <a:p>
            <a:r>
              <a:rPr lang="en-US" dirty="0">
                <a:latin typeface="Arial"/>
                <a:cs typeface="Arial"/>
              </a:rPr>
              <a:t>5. Conducting Interviews - Preparation</a:t>
            </a:r>
          </a:p>
        </p:txBody>
      </p:sp>
      <p:pic>
        <p:nvPicPr>
          <p:cNvPr id="8" name="Picture 7" descr="Pen placed on top of a signature line">
            <a:extLst>
              <a:ext uri="{FF2B5EF4-FFF2-40B4-BE49-F238E27FC236}">
                <a16:creationId xmlns:a16="http://schemas.microsoft.com/office/drawing/2014/main" id="{1A05585D-CA96-8CDA-1DCC-B24187404E26}"/>
              </a:ext>
            </a:extLst>
          </p:cNvPr>
          <p:cNvPicPr>
            <a:picLocks noChangeAspect="1"/>
          </p:cNvPicPr>
          <p:nvPr/>
        </p:nvPicPr>
        <p:blipFill>
          <a:blip r:embed="rId4"/>
          <a:srcRect l="52386" r="2491" b="-1"/>
          <a:stretch>
            <a:fillRect/>
          </a:stretch>
        </p:blipFill>
        <p:spPr>
          <a:xfrm>
            <a:off x="20" y="10"/>
            <a:ext cx="4635987" cy="6857990"/>
          </a:xfrm>
          <a:prstGeom prst="rect">
            <a:avLst/>
          </a:prstGeom>
        </p:spPr>
      </p:pic>
      <p:sp>
        <p:nvSpPr>
          <p:cNvPr id="6" name="Content Placeholder 5">
            <a:extLst>
              <a:ext uri="{FF2B5EF4-FFF2-40B4-BE49-F238E27FC236}">
                <a16:creationId xmlns:a16="http://schemas.microsoft.com/office/drawing/2014/main" id="{FEF719F5-556B-2C9D-2CFE-169F6F468BF2}"/>
              </a:ext>
            </a:extLst>
          </p:cNvPr>
          <p:cNvSpPr>
            <a:spLocks noGrp="1"/>
          </p:cNvSpPr>
          <p:nvPr>
            <p:ph idx="1"/>
          </p:nvPr>
        </p:nvSpPr>
        <p:spPr>
          <a:xfrm>
            <a:off x="4927471" y="2096064"/>
            <a:ext cx="6340085" cy="3695136"/>
          </a:xfrm>
        </p:spPr>
        <p:txBody>
          <a:bodyPr vert="horz" lIns="91440" tIns="45720" rIns="91440" bIns="45720" rtlCol="0">
            <a:normAutofit/>
          </a:bodyPr>
          <a:lstStyle/>
          <a:p>
            <a:pPr lvl="1">
              <a:buFont typeface="Wingdings" panose="05000000000000000000" pitchFamily="2" charset="2"/>
              <a:buChar char="q"/>
            </a:pPr>
            <a:r>
              <a:rPr lang="en-US" dirty="0">
                <a:latin typeface="Arial"/>
                <a:cs typeface="Arial"/>
              </a:rPr>
              <a:t>Determine the order of interviews, who should go first and why?</a:t>
            </a:r>
          </a:p>
          <a:p>
            <a:pPr lvl="1">
              <a:buFont typeface="Wingdings" panose="05000000000000000000" pitchFamily="2" charset="2"/>
              <a:buChar char="q"/>
            </a:pPr>
            <a:r>
              <a:rPr lang="en-US" dirty="0">
                <a:latin typeface="Arial"/>
                <a:cs typeface="Arial"/>
              </a:rPr>
              <a:t>Choose the right setting, in person, location, duration, who else is in the room?</a:t>
            </a:r>
          </a:p>
          <a:p>
            <a:pPr lvl="1">
              <a:buFont typeface="Wingdings" panose="05000000000000000000" pitchFamily="2" charset="2"/>
              <a:buChar char="q"/>
            </a:pPr>
            <a:r>
              <a:rPr lang="en-US" dirty="0">
                <a:latin typeface="Arial"/>
                <a:cs typeface="Arial"/>
              </a:rPr>
              <a:t>Determine technology needed for interviews, computer, paper, note taker, recording (AI)</a:t>
            </a:r>
          </a:p>
          <a:p>
            <a:pPr lvl="1">
              <a:buFont typeface="Wingdings" panose="05000000000000000000" pitchFamily="2" charset="2"/>
              <a:buChar char="q"/>
            </a:pPr>
            <a:r>
              <a:rPr lang="en-US" dirty="0">
                <a:latin typeface="Arial"/>
                <a:cs typeface="Arial"/>
              </a:rPr>
              <a:t>Gather and review the evidence, emails, policies, badge swipes, video or photographs</a:t>
            </a:r>
          </a:p>
          <a:p>
            <a:pPr lvl="1">
              <a:buFont typeface="Wingdings" panose="05000000000000000000" pitchFamily="2" charset="2"/>
              <a:buChar char="q"/>
            </a:pPr>
            <a:r>
              <a:rPr lang="en-US" dirty="0">
                <a:latin typeface="Arial"/>
                <a:cs typeface="Arial"/>
              </a:rPr>
              <a:t>Develop questions </a:t>
            </a:r>
          </a:p>
          <a:p>
            <a:pPr lvl="1">
              <a:buFont typeface="Wingdings" panose="05000000000000000000" pitchFamily="2" charset="2"/>
              <a:buChar char="q"/>
            </a:pPr>
            <a:r>
              <a:rPr lang="en-US" dirty="0">
                <a:latin typeface="Arial"/>
                <a:cs typeface="Arial"/>
              </a:rPr>
              <a:t>Prepare yourself personally</a:t>
            </a:r>
          </a:p>
        </p:txBody>
      </p:sp>
      <p:cxnSp>
        <p:nvCxnSpPr>
          <p:cNvPr id="12" name="Straight Connector 1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95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1CF97-085D-18C3-263F-A0CAF0B39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76611-FDB6-97F0-0AE7-3551232F7727}"/>
              </a:ext>
            </a:extLst>
          </p:cNvPr>
          <p:cNvSpPr>
            <a:spLocks noGrp="1"/>
          </p:cNvSpPr>
          <p:nvPr>
            <p:ph type="title"/>
          </p:nvPr>
        </p:nvSpPr>
        <p:spPr>
          <a:solidFill>
            <a:schemeClr val="accent1">
              <a:lumMod val="20000"/>
              <a:lumOff val="80000"/>
            </a:schemeClr>
          </a:solidFill>
        </p:spPr>
        <p:txBody>
          <a:bodyPr>
            <a:normAutofit/>
          </a:bodyPr>
          <a:lstStyle/>
          <a:p>
            <a:r>
              <a:rPr lang="en-US" dirty="0">
                <a:latin typeface="Arial"/>
                <a:ea typeface="Calibri"/>
                <a:cs typeface="Calibri"/>
              </a:rPr>
              <a:t>Communicate Clearly When Setting Up Interviews</a:t>
            </a:r>
          </a:p>
        </p:txBody>
      </p:sp>
      <p:sp>
        <p:nvSpPr>
          <p:cNvPr id="6" name="Content Placeholder 5">
            <a:extLst>
              <a:ext uri="{FF2B5EF4-FFF2-40B4-BE49-F238E27FC236}">
                <a16:creationId xmlns:a16="http://schemas.microsoft.com/office/drawing/2014/main" id="{13CAC141-9A53-105A-FF0E-45F7EFEBC024}"/>
              </a:ext>
            </a:extLst>
          </p:cNvPr>
          <p:cNvSpPr>
            <a:spLocks noGrp="1"/>
          </p:cNvSpPr>
          <p:nvPr>
            <p:ph idx="1"/>
          </p:nvPr>
        </p:nvSpPr>
        <p:spPr/>
        <p:txBody>
          <a:bodyPr vert="horz" lIns="91440" tIns="45720" rIns="91440" bIns="45720" rtlCol="0" anchor="t">
            <a:normAutofit fontScale="55000" lnSpcReduction="20000"/>
          </a:bodyPr>
          <a:lstStyle/>
          <a:p>
            <a:pPr lvl="1">
              <a:buNone/>
            </a:pPr>
            <a:r>
              <a:rPr lang="en-US" sz="3000" b="1" dirty="0">
                <a:latin typeface="Arial"/>
                <a:ea typeface="Calibri"/>
                <a:cs typeface="Calibri"/>
              </a:rPr>
              <a:t>Subject of interview: </a:t>
            </a:r>
            <a:endParaRPr lang="en-US" dirty="0">
              <a:latin typeface="Arial"/>
              <a:cs typeface="Arial"/>
            </a:endParaRPr>
          </a:p>
          <a:p>
            <a:pPr lvl="1">
              <a:buNone/>
            </a:pPr>
            <a:r>
              <a:rPr lang="en-US" sz="3000" i="1" dirty="0">
                <a:latin typeface="Arial"/>
                <a:ea typeface="Calibri"/>
                <a:cs typeface="Calibri"/>
              </a:rPr>
              <a:t>Elissa, I need to meet with you and ask you some questions</a:t>
            </a:r>
            <a:endParaRPr lang="en-US" dirty="0">
              <a:latin typeface="Arial"/>
              <a:ea typeface="Calibri"/>
              <a:cs typeface="Calibri"/>
            </a:endParaRPr>
          </a:p>
          <a:p>
            <a:pPr lvl="1">
              <a:buNone/>
            </a:pPr>
            <a:r>
              <a:rPr lang="en-US" sz="3000" i="1" dirty="0">
                <a:latin typeface="Arial"/>
                <a:ea typeface="Calibri"/>
                <a:cs typeface="Calibri"/>
              </a:rPr>
              <a:t>regarding an incident that occurred on April 28, 2025. I have scheduled</a:t>
            </a:r>
            <a:endParaRPr lang="en-US" dirty="0">
              <a:latin typeface="Arial"/>
              <a:ea typeface="Calibri"/>
              <a:cs typeface="Calibri"/>
            </a:endParaRPr>
          </a:p>
          <a:p>
            <a:pPr lvl="1">
              <a:buNone/>
            </a:pPr>
            <a:r>
              <a:rPr lang="en-US" sz="3000" i="1" dirty="0">
                <a:latin typeface="Arial"/>
                <a:ea typeface="Calibri"/>
                <a:cs typeface="Calibri"/>
              </a:rPr>
              <a:t>this meeting for June 17</a:t>
            </a:r>
            <a:r>
              <a:rPr lang="en-US" sz="3000" i="1" baseline="30000" dirty="0">
                <a:latin typeface="Arial"/>
                <a:ea typeface="Calibri"/>
                <a:cs typeface="Calibri"/>
              </a:rPr>
              <a:t>th</a:t>
            </a:r>
            <a:r>
              <a:rPr lang="en-US" sz="3000" i="1" dirty="0">
                <a:latin typeface="Arial"/>
                <a:ea typeface="Calibri"/>
                <a:cs typeface="Calibri"/>
              </a:rPr>
              <a:t> at 10:30 </a:t>
            </a:r>
            <a:r>
              <a:rPr lang="en-US" sz="3000" i="1" err="1">
                <a:latin typeface="Arial"/>
                <a:ea typeface="Calibri"/>
                <a:cs typeface="Calibri"/>
              </a:rPr>
              <a:t>a.m</a:t>
            </a:r>
            <a:r>
              <a:rPr lang="en-US" sz="3000" i="1" dirty="0">
                <a:latin typeface="Arial"/>
                <a:ea typeface="Calibri"/>
                <a:cs typeface="Calibri"/>
              </a:rPr>
              <a:t>, in my office. You are entitled to bring</a:t>
            </a:r>
            <a:endParaRPr lang="en-US" dirty="0">
              <a:latin typeface="Arial"/>
              <a:ea typeface="Calibri"/>
              <a:cs typeface="Calibri"/>
            </a:endParaRPr>
          </a:p>
          <a:p>
            <a:pPr lvl="1">
              <a:buNone/>
            </a:pPr>
            <a:r>
              <a:rPr lang="en-US" sz="3000" i="1" dirty="0">
                <a:latin typeface="Arial"/>
                <a:ea typeface="Calibri"/>
                <a:cs typeface="Calibri"/>
              </a:rPr>
              <a:t>a union steward with you to this meeting. </a:t>
            </a:r>
            <a:endParaRPr lang="en-US" dirty="0">
              <a:latin typeface="Arial"/>
              <a:ea typeface="Calibri"/>
              <a:cs typeface="Calibri"/>
            </a:endParaRPr>
          </a:p>
          <a:p>
            <a:pPr lvl="1">
              <a:buNone/>
            </a:pPr>
            <a:endParaRPr lang="en-US" sz="3000" i="1" dirty="0">
              <a:latin typeface="Arial"/>
              <a:ea typeface="Calibri"/>
              <a:cs typeface="Calibri"/>
            </a:endParaRPr>
          </a:p>
          <a:p>
            <a:pPr lvl="1">
              <a:buNone/>
            </a:pPr>
            <a:r>
              <a:rPr lang="en-US" sz="3000" b="1" dirty="0">
                <a:latin typeface="Arial"/>
                <a:ea typeface="Calibri"/>
                <a:cs typeface="Calibri"/>
              </a:rPr>
              <a:t>Complainant, Witness or SME: </a:t>
            </a:r>
            <a:endParaRPr lang="en-US" dirty="0">
              <a:latin typeface="Arial"/>
              <a:cs typeface="Arial"/>
            </a:endParaRPr>
          </a:p>
          <a:p>
            <a:pPr lvl="1">
              <a:buNone/>
            </a:pPr>
            <a:r>
              <a:rPr lang="en-US" sz="3000" i="1" dirty="0">
                <a:latin typeface="Arial"/>
                <a:ea typeface="Calibri"/>
                <a:cs typeface="Calibri"/>
              </a:rPr>
              <a:t>Brandy, I need to ask you some questions about an incident that you may</a:t>
            </a:r>
            <a:endParaRPr lang="en-US" dirty="0">
              <a:latin typeface="Arial"/>
              <a:ea typeface="Calibri"/>
              <a:cs typeface="Calibri"/>
            </a:endParaRPr>
          </a:p>
          <a:p>
            <a:pPr lvl="1">
              <a:buNone/>
            </a:pPr>
            <a:r>
              <a:rPr lang="en-US" sz="3000" i="1" dirty="0">
                <a:latin typeface="Arial"/>
                <a:ea typeface="Calibri"/>
                <a:cs typeface="Calibri"/>
              </a:rPr>
              <a:t>have witnessed or have information about. You are not the subject of</a:t>
            </a:r>
            <a:endParaRPr lang="en-US" dirty="0">
              <a:latin typeface="Arial"/>
              <a:ea typeface="Calibri"/>
              <a:cs typeface="Calibri"/>
            </a:endParaRPr>
          </a:p>
          <a:p>
            <a:pPr lvl="1">
              <a:buNone/>
            </a:pPr>
            <a:r>
              <a:rPr lang="en-US" sz="3000" i="1" dirty="0">
                <a:latin typeface="Arial"/>
                <a:ea typeface="Calibri"/>
                <a:cs typeface="Calibri"/>
              </a:rPr>
              <a:t>this investigation. I have scheduled this meeting for June 18th at 9 a.m.</a:t>
            </a:r>
            <a:endParaRPr lang="en-US" dirty="0">
              <a:latin typeface="Arial"/>
              <a:ea typeface="Calibri"/>
              <a:cs typeface="Calibri"/>
            </a:endParaRPr>
          </a:p>
          <a:p>
            <a:pPr lvl="1">
              <a:buNone/>
            </a:pPr>
            <a:r>
              <a:rPr lang="en-US" sz="3000" i="1" dirty="0">
                <a:latin typeface="Arial"/>
                <a:ea typeface="Calibri"/>
                <a:cs typeface="Calibri"/>
              </a:rPr>
              <a:t>Please confirm your availability. </a:t>
            </a:r>
            <a:endParaRPr lang="en-US" dirty="0">
              <a:latin typeface="Arial"/>
              <a:ea typeface="Calibri"/>
              <a:cs typeface="Calibri"/>
            </a:endParaRPr>
          </a:p>
          <a:p>
            <a:pPr marL="457200" lvl="1" indent="0">
              <a:buNone/>
            </a:pPr>
            <a:endParaRPr lang="en-US">
              <a:ea typeface="Calibri"/>
              <a:cs typeface="Calibri"/>
            </a:endParaRPr>
          </a:p>
        </p:txBody>
      </p:sp>
    </p:spTree>
    <p:extLst>
      <p:ext uri="{BB962C8B-B14F-4D97-AF65-F5344CB8AC3E}">
        <p14:creationId xmlns:p14="http://schemas.microsoft.com/office/powerpoint/2010/main" val="131260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8A70-8321-5E7B-D168-9338058BBB8B}"/>
              </a:ext>
            </a:extLst>
          </p:cNvPr>
          <p:cNvSpPr>
            <a:spLocks noGrp="1"/>
          </p:cNvSpPr>
          <p:nvPr>
            <p:ph type="title"/>
          </p:nvPr>
        </p:nvSpPr>
        <p:spPr/>
        <p:txBody>
          <a:bodyPr/>
          <a:lstStyle/>
          <a:p>
            <a:r>
              <a:rPr lang="en-US" dirty="0"/>
              <a:t>More Formal – Interview Advisories</a:t>
            </a:r>
          </a:p>
        </p:txBody>
      </p:sp>
      <p:sp>
        <p:nvSpPr>
          <p:cNvPr id="3" name="Content Placeholder 2">
            <a:extLst>
              <a:ext uri="{FF2B5EF4-FFF2-40B4-BE49-F238E27FC236}">
                <a16:creationId xmlns:a16="http://schemas.microsoft.com/office/drawing/2014/main" id="{4E76E372-BE1A-6592-46D5-97AC4B566936}"/>
              </a:ext>
            </a:extLst>
          </p:cNvPr>
          <p:cNvSpPr>
            <a:spLocks noGrp="1"/>
          </p:cNvSpPr>
          <p:nvPr>
            <p:ph idx="1"/>
          </p:nvPr>
        </p:nvSpPr>
        <p:spPr/>
        <p:txBody>
          <a:bodyPr>
            <a:normAutofit/>
          </a:bodyPr>
          <a:lstStyle/>
          <a:p>
            <a:r>
              <a:rPr lang="en-US" sz="2800" dirty="0"/>
              <a:t>Interview Notifications</a:t>
            </a:r>
          </a:p>
          <a:p>
            <a:pPr lvl="1"/>
            <a:r>
              <a:rPr lang="en-US" sz="2400" dirty="0"/>
              <a:t>Sets the time, place, and location of the interview.</a:t>
            </a:r>
          </a:p>
          <a:p>
            <a:pPr lvl="1"/>
            <a:r>
              <a:rPr lang="en-US" sz="2400" dirty="0"/>
              <a:t>Provides some background for the nature of the investigation.</a:t>
            </a:r>
          </a:p>
          <a:p>
            <a:pPr lvl="1"/>
            <a:r>
              <a:rPr lang="en-US" sz="2400" dirty="0"/>
              <a:t>Informs interviewee of rights to representation.</a:t>
            </a:r>
          </a:p>
          <a:p>
            <a:pPr lvl="1"/>
            <a:r>
              <a:rPr lang="en-US" sz="2400" dirty="0"/>
              <a:t>Informs interviewee of need for confidentiality.</a:t>
            </a:r>
          </a:p>
          <a:p>
            <a:pPr lvl="1"/>
            <a:r>
              <a:rPr lang="en-US" sz="2400" dirty="0"/>
              <a:t>Provides advisories not to discuss or retaliate.</a:t>
            </a:r>
          </a:p>
          <a:p>
            <a:pPr lvl="1"/>
            <a:r>
              <a:rPr lang="en-US" sz="2400" dirty="0"/>
              <a:t>Reminds interviewee of obligation to be truthful.</a:t>
            </a:r>
          </a:p>
        </p:txBody>
      </p:sp>
    </p:spTree>
    <p:extLst>
      <p:ext uri="{BB962C8B-B14F-4D97-AF65-F5344CB8AC3E}">
        <p14:creationId xmlns:p14="http://schemas.microsoft.com/office/powerpoint/2010/main" val="386515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4F19-00A9-8F1A-E9C0-5F969B687C0C}"/>
              </a:ext>
            </a:extLst>
          </p:cNvPr>
          <p:cNvSpPr>
            <a:spLocks noGrp="1"/>
          </p:cNvSpPr>
          <p:nvPr>
            <p:ph type="title"/>
          </p:nvPr>
        </p:nvSpPr>
        <p:spPr>
          <a:solidFill>
            <a:schemeClr val="accent1">
              <a:lumMod val="20000"/>
              <a:lumOff val="80000"/>
            </a:schemeClr>
          </a:solidFill>
        </p:spPr>
        <p:txBody>
          <a:bodyPr>
            <a:normAutofit/>
          </a:bodyPr>
          <a:lstStyle/>
          <a:p>
            <a:r>
              <a:rPr lang="en-US" dirty="0">
                <a:solidFill>
                  <a:schemeClr val="bg1"/>
                </a:solidFill>
                <a:latin typeface="Arial"/>
                <a:cs typeface="Arial"/>
              </a:rPr>
              <a:t>Question Development</a:t>
            </a:r>
          </a:p>
        </p:txBody>
      </p:sp>
      <p:sp>
        <p:nvSpPr>
          <p:cNvPr id="9" name="Text Placeholder 8">
            <a:extLst>
              <a:ext uri="{FF2B5EF4-FFF2-40B4-BE49-F238E27FC236}">
                <a16:creationId xmlns:a16="http://schemas.microsoft.com/office/drawing/2014/main" id="{CBE6B03D-E031-9BEA-D302-2F53AF48B403}"/>
              </a:ext>
            </a:extLst>
          </p:cNvPr>
          <p:cNvSpPr>
            <a:spLocks noGrp="1"/>
          </p:cNvSpPr>
          <p:nvPr>
            <p:ph type="body" idx="1"/>
          </p:nvPr>
        </p:nvSpPr>
        <p:spPr>
          <a:xfrm>
            <a:off x="1141804" y="2088320"/>
            <a:ext cx="4879199" cy="639762"/>
          </a:xfrm>
        </p:spPr>
        <p:txBody>
          <a:bodyPr>
            <a:normAutofit lnSpcReduction="10000"/>
          </a:bodyPr>
          <a:lstStyle/>
          <a:p>
            <a:r>
              <a:rPr lang="en-US" dirty="0">
                <a:latin typeface="Arial"/>
                <a:ea typeface="Calibri"/>
                <a:cs typeface="Calibri"/>
              </a:rPr>
              <a:t>Consider:</a:t>
            </a:r>
            <a:endParaRPr lang="en-US" dirty="0">
              <a:latin typeface="Arial"/>
            </a:endParaRPr>
          </a:p>
        </p:txBody>
      </p:sp>
      <p:sp>
        <p:nvSpPr>
          <p:cNvPr id="5" name="Content Placeholder 4">
            <a:extLst>
              <a:ext uri="{FF2B5EF4-FFF2-40B4-BE49-F238E27FC236}">
                <a16:creationId xmlns:a16="http://schemas.microsoft.com/office/drawing/2014/main" id="{E500CBE0-9233-1993-7CD5-030AA7DA3535}"/>
              </a:ext>
            </a:extLst>
          </p:cNvPr>
          <p:cNvSpPr>
            <a:spLocks noGrp="1"/>
          </p:cNvSpPr>
          <p:nvPr>
            <p:ph sz="half" idx="2"/>
          </p:nvPr>
        </p:nvSpPr>
        <p:spPr>
          <a:xfrm>
            <a:off x="913795" y="2728082"/>
            <a:ext cx="5107208" cy="3063118"/>
          </a:xfrm>
        </p:spPr>
        <p:txBody>
          <a:bodyPr vert="horz" lIns="91440" tIns="45720" rIns="91440" bIns="45720" rtlCol="0" anchor="t">
            <a:noAutofit/>
          </a:bodyPr>
          <a:lstStyle/>
          <a:p>
            <a:pPr>
              <a:buFont typeface="Arial" panose="020B0604020202020204" pitchFamily="34" charset="0"/>
              <a:buChar char="•"/>
            </a:pPr>
            <a:r>
              <a:rPr lang="en-US" sz="1800" dirty="0">
                <a:latin typeface="Arial"/>
                <a:cs typeface="Arial"/>
              </a:rPr>
              <a:t>Questions that need to be answered in order for the investigation to be completed:</a:t>
            </a:r>
          </a:p>
          <a:p>
            <a:pPr lvl="1"/>
            <a:r>
              <a:rPr lang="en-US" dirty="0">
                <a:latin typeface="Arial"/>
                <a:cs typeface="Arial"/>
              </a:rPr>
              <a:t>timing, </a:t>
            </a:r>
            <a:endParaRPr lang="en-US" dirty="0">
              <a:latin typeface="Arial"/>
              <a:ea typeface="Calibri"/>
              <a:cs typeface="Arial"/>
            </a:endParaRPr>
          </a:p>
          <a:p>
            <a:pPr lvl="1"/>
            <a:r>
              <a:rPr lang="en-US" dirty="0">
                <a:latin typeface="Arial"/>
                <a:cs typeface="Arial"/>
              </a:rPr>
              <a:t>context, </a:t>
            </a:r>
            <a:endParaRPr lang="en-US" dirty="0">
              <a:latin typeface="Arial"/>
              <a:ea typeface="Calibri"/>
              <a:cs typeface="Arial"/>
            </a:endParaRPr>
          </a:p>
          <a:p>
            <a:pPr lvl="1"/>
            <a:r>
              <a:rPr lang="en-US" dirty="0">
                <a:latin typeface="Arial"/>
                <a:cs typeface="Arial"/>
              </a:rPr>
              <a:t>history, </a:t>
            </a:r>
            <a:endParaRPr lang="en-US" dirty="0">
              <a:latin typeface="Arial"/>
              <a:ea typeface="Calibri"/>
              <a:cs typeface="Arial"/>
            </a:endParaRPr>
          </a:p>
          <a:p>
            <a:pPr lvl="1"/>
            <a:r>
              <a:rPr lang="en-US" dirty="0">
                <a:latin typeface="Arial"/>
                <a:cs typeface="Arial"/>
              </a:rPr>
              <a:t>relationships, </a:t>
            </a:r>
            <a:endParaRPr lang="en-US" dirty="0">
              <a:latin typeface="Arial"/>
              <a:ea typeface="Calibri"/>
              <a:cs typeface="Arial"/>
            </a:endParaRPr>
          </a:p>
          <a:p>
            <a:pPr lvl="1"/>
            <a:r>
              <a:rPr lang="en-US" dirty="0">
                <a:latin typeface="Arial"/>
                <a:cs typeface="Arial"/>
              </a:rPr>
              <a:t>organizational climate or culture, </a:t>
            </a:r>
            <a:endParaRPr lang="en-US" dirty="0">
              <a:latin typeface="Arial"/>
              <a:ea typeface="Calibri"/>
              <a:cs typeface="Arial"/>
            </a:endParaRPr>
          </a:p>
          <a:p>
            <a:pPr lvl="1"/>
            <a:r>
              <a:rPr lang="en-US" dirty="0">
                <a:latin typeface="Arial"/>
                <a:cs typeface="Arial"/>
              </a:rPr>
              <a:t>practices</a:t>
            </a:r>
            <a:endParaRPr lang="en-US" dirty="0">
              <a:latin typeface="Arial"/>
              <a:ea typeface="Calibri"/>
              <a:cs typeface="Arial"/>
            </a:endParaRPr>
          </a:p>
        </p:txBody>
      </p:sp>
      <p:sp>
        <p:nvSpPr>
          <p:cNvPr id="11" name="Text Placeholder 10">
            <a:extLst>
              <a:ext uri="{FF2B5EF4-FFF2-40B4-BE49-F238E27FC236}">
                <a16:creationId xmlns:a16="http://schemas.microsoft.com/office/drawing/2014/main" id="{FFB797B2-F590-F929-DE5B-43C161D04FCE}"/>
              </a:ext>
            </a:extLst>
          </p:cNvPr>
          <p:cNvSpPr>
            <a:spLocks noGrp="1"/>
          </p:cNvSpPr>
          <p:nvPr>
            <p:ph type="body" sz="quarter" idx="3"/>
          </p:nvPr>
        </p:nvSpPr>
        <p:spPr>
          <a:xfrm>
            <a:off x="6365899" y="2272470"/>
            <a:ext cx="5389033" cy="455612"/>
          </a:xfrm>
        </p:spPr>
        <p:txBody>
          <a:bodyPr>
            <a:normAutofit lnSpcReduction="10000"/>
          </a:bodyPr>
          <a:lstStyle/>
          <a:p>
            <a:r>
              <a:rPr lang="en-US" dirty="0">
                <a:latin typeface="Arial"/>
                <a:ea typeface="Calibri"/>
                <a:cs typeface="Calibri"/>
              </a:rPr>
              <a:t>Ensure: </a:t>
            </a:r>
            <a:endParaRPr lang="en-US" dirty="0">
              <a:latin typeface="Arial"/>
            </a:endParaRPr>
          </a:p>
        </p:txBody>
      </p:sp>
      <p:sp>
        <p:nvSpPr>
          <p:cNvPr id="7" name="Content Placeholder 6">
            <a:extLst>
              <a:ext uri="{FF2B5EF4-FFF2-40B4-BE49-F238E27FC236}">
                <a16:creationId xmlns:a16="http://schemas.microsoft.com/office/drawing/2014/main" id="{FF66EE2E-5FFF-4C1D-CA45-0C97C0BDC2A5}"/>
              </a:ext>
            </a:extLst>
          </p:cNvPr>
          <p:cNvSpPr>
            <a:spLocks noGrp="1"/>
          </p:cNvSpPr>
          <p:nvPr>
            <p:ph sz="quarter" idx="4"/>
          </p:nvPr>
        </p:nvSpPr>
        <p:spPr>
          <a:xfrm>
            <a:off x="6172200" y="2728082"/>
            <a:ext cx="5095357" cy="3835557"/>
          </a:xfrm>
        </p:spPr>
        <p:txBody>
          <a:bodyPr vert="horz" lIns="91440" tIns="45720" rIns="91440" bIns="45720" rtlCol="0" anchor="t">
            <a:normAutofit fontScale="47500" lnSpcReduction="20000"/>
          </a:bodyPr>
          <a:lstStyle/>
          <a:p>
            <a:r>
              <a:rPr lang="en-US" sz="3600" dirty="0">
                <a:latin typeface="Arial"/>
                <a:cs typeface="Arial"/>
              </a:rPr>
              <a:t>Fact related questions:</a:t>
            </a:r>
          </a:p>
          <a:p>
            <a:pPr lvl="1"/>
            <a:r>
              <a:rPr lang="en-US" sz="3600" dirty="0">
                <a:latin typeface="Arial"/>
                <a:cs typeface="Arial"/>
              </a:rPr>
              <a:t>Who, what, when, where and why questions that are specific to the allegation.</a:t>
            </a:r>
          </a:p>
          <a:p>
            <a:pPr lvl="1"/>
            <a:r>
              <a:rPr lang="en-US" sz="3600" dirty="0">
                <a:latin typeface="Arial"/>
                <a:ea typeface="Calibri"/>
                <a:cs typeface="Calibri"/>
              </a:rPr>
              <a:t>Should help to resolve, did it happen, who was present, what was said. </a:t>
            </a:r>
          </a:p>
          <a:p>
            <a:pPr marL="457200" lvl="1" indent="0">
              <a:buNone/>
            </a:pPr>
            <a:endParaRPr lang="en-US" sz="3600" dirty="0">
              <a:latin typeface="Arial"/>
              <a:ea typeface="Calibri"/>
              <a:cs typeface="Calibri"/>
            </a:endParaRPr>
          </a:p>
          <a:p>
            <a:r>
              <a:rPr lang="en-US" sz="3600" dirty="0">
                <a:latin typeface="Arial"/>
                <a:cs typeface="Arial"/>
              </a:rPr>
              <a:t>Use open-ended questions </a:t>
            </a:r>
            <a:endParaRPr lang="en-US" sz="3600" dirty="0">
              <a:latin typeface="Arial"/>
              <a:ea typeface="Calibri"/>
              <a:cs typeface="Arial"/>
            </a:endParaRPr>
          </a:p>
          <a:p>
            <a:pPr lvl="1"/>
            <a:r>
              <a:rPr lang="en-US" sz="3600" dirty="0">
                <a:latin typeface="Arial"/>
                <a:cs typeface="Arial"/>
              </a:rPr>
              <a:t>Balance with some yes/no questions when you need a clear and concise confirmation or denial of information, participation, facts etc. </a:t>
            </a:r>
            <a:endParaRPr lang="en-US" sz="3600" dirty="0">
              <a:latin typeface="Arial"/>
              <a:ea typeface="Calibri"/>
              <a:cs typeface="Arial"/>
            </a:endParaRPr>
          </a:p>
          <a:p>
            <a:pPr marL="0" indent="0">
              <a:buNone/>
            </a:pPr>
            <a:r>
              <a:rPr lang="en-US" dirty="0">
                <a:latin typeface="Arial"/>
                <a:cs typeface="Arial"/>
              </a:rPr>
              <a:t> </a:t>
            </a:r>
            <a:endParaRPr lang="en-US" dirty="0">
              <a:latin typeface="Arial"/>
              <a:ea typeface="Calibri"/>
              <a:cs typeface="Arial"/>
            </a:endParaRPr>
          </a:p>
        </p:txBody>
      </p:sp>
    </p:spTree>
    <p:extLst>
      <p:ext uri="{BB962C8B-B14F-4D97-AF65-F5344CB8AC3E}">
        <p14:creationId xmlns:p14="http://schemas.microsoft.com/office/powerpoint/2010/main" val="1353804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2BCD-F726-3712-AF62-FAD8453A4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6F1C1-F602-6BBF-64E7-4249AD193743}"/>
              </a:ext>
            </a:extLst>
          </p:cNvPr>
          <p:cNvSpPr>
            <a:spLocks noGrp="1"/>
          </p:cNvSpPr>
          <p:nvPr>
            <p:ph type="title"/>
          </p:nvPr>
        </p:nvSpPr>
        <p:spPr>
          <a:xfrm>
            <a:off x="913795" y="396658"/>
            <a:ext cx="10353761" cy="1326321"/>
          </a:xfrm>
        </p:spPr>
        <p:txBody>
          <a:bodyPr>
            <a:normAutofit/>
          </a:bodyPr>
          <a:lstStyle/>
          <a:p>
            <a:r>
              <a:rPr lang="en-US" dirty="0">
                <a:latin typeface="Arial"/>
                <a:cs typeface="Arial"/>
              </a:rPr>
              <a:t>Sample Questions</a:t>
            </a:r>
          </a:p>
        </p:txBody>
      </p:sp>
      <p:sp>
        <p:nvSpPr>
          <p:cNvPr id="3" name="Content Placeholder 2">
            <a:extLst>
              <a:ext uri="{FF2B5EF4-FFF2-40B4-BE49-F238E27FC236}">
                <a16:creationId xmlns:a16="http://schemas.microsoft.com/office/drawing/2014/main" id="{C15BA4DA-2DD5-ED3F-F877-CAA6AEB87CBE}"/>
              </a:ext>
            </a:extLst>
          </p:cNvPr>
          <p:cNvSpPr>
            <a:spLocks noGrp="1"/>
          </p:cNvSpPr>
          <p:nvPr>
            <p:ph idx="1"/>
          </p:nvPr>
        </p:nvSpPr>
        <p:spPr>
          <a:xfrm>
            <a:off x="913795" y="1615858"/>
            <a:ext cx="10353762" cy="4632542"/>
          </a:xfrm>
        </p:spPr>
        <p:txBody>
          <a:bodyPr vert="horz" lIns="91440" tIns="45720" rIns="91440" bIns="45720" rtlCol="0" anchor="t">
            <a:normAutofit fontScale="92500" lnSpcReduction="10000"/>
          </a:bodyPr>
          <a:lstStyle/>
          <a:p>
            <a:pPr>
              <a:buFont typeface="Arial" panose="020B0604020202020204" pitchFamily="34" charset="0"/>
              <a:buChar char="•"/>
            </a:pPr>
            <a:r>
              <a:rPr lang="en-US" dirty="0">
                <a:latin typeface="Arial"/>
                <a:cs typeface="Arial"/>
                <a:sym typeface="Wingdings" panose="05000000000000000000" pitchFamily="2" charset="2"/>
              </a:rPr>
              <a:t>Start with broad, neutral questions- the “warm up”</a:t>
            </a:r>
            <a:endParaRPr lang="en-US" dirty="0">
              <a:latin typeface="Arial"/>
              <a:ea typeface="Calibri"/>
              <a:cs typeface="Arial"/>
            </a:endParaRPr>
          </a:p>
          <a:p>
            <a:pPr marL="0" indent="0">
              <a:buNone/>
            </a:pPr>
            <a:r>
              <a:rPr lang="en-US" dirty="0">
                <a:latin typeface="Arial"/>
                <a:cs typeface="Arial"/>
                <a:sym typeface="Wingdings" panose="05000000000000000000" pitchFamily="2" charset="2"/>
              </a:rPr>
              <a:t>How long have you worked here? Can you describe your role and responsibilities as (job title)?</a:t>
            </a:r>
            <a:endParaRPr lang="en-US" dirty="0">
              <a:latin typeface="Arial"/>
              <a:ea typeface="Calibri"/>
              <a:cs typeface="Arial"/>
            </a:endParaRPr>
          </a:p>
          <a:p>
            <a:r>
              <a:rPr lang="en-US" dirty="0">
                <a:latin typeface="Arial"/>
                <a:cs typeface="Arial"/>
                <a:sym typeface="Wingdings" panose="05000000000000000000" pitchFamily="2" charset="2"/>
              </a:rPr>
              <a:t>Use open ended questions to encourage detailed responses</a:t>
            </a:r>
            <a:endParaRPr lang="en-US" dirty="0">
              <a:latin typeface="Arial"/>
              <a:ea typeface="Calibri"/>
              <a:cs typeface="Arial"/>
            </a:endParaRPr>
          </a:p>
          <a:p>
            <a:pPr marL="0" indent="0">
              <a:buNone/>
            </a:pPr>
            <a:r>
              <a:rPr lang="en-US" dirty="0">
                <a:latin typeface="Arial"/>
                <a:cs typeface="Arial"/>
                <a:sym typeface="Wingdings" panose="05000000000000000000" pitchFamily="2" charset="2"/>
              </a:rPr>
              <a:t>“Tell me what happened on April 28, 2025, from your perspective”</a:t>
            </a:r>
            <a:endParaRPr lang="en-US" dirty="0">
              <a:latin typeface="Arial"/>
              <a:ea typeface="Calibri"/>
              <a:cs typeface="Arial"/>
            </a:endParaRPr>
          </a:p>
          <a:p>
            <a:r>
              <a:rPr lang="en-US" dirty="0">
                <a:latin typeface="Arial"/>
                <a:cs typeface="Arial"/>
                <a:sym typeface="Wingdings" panose="05000000000000000000" pitchFamily="2" charset="2"/>
              </a:rPr>
              <a:t>Probe inconsistencies or gaps in the story without leading</a:t>
            </a:r>
            <a:endParaRPr lang="en-US" dirty="0">
              <a:latin typeface="Arial"/>
              <a:ea typeface="Calibri"/>
              <a:cs typeface="Arial"/>
            </a:endParaRPr>
          </a:p>
          <a:p>
            <a:pPr marL="0" indent="0">
              <a:buNone/>
            </a:pPr>
            <a:r>
              <a:rPr lang="en-US" dirty="0">
                <a:latin typeface="Arial"/>
                <a:cs typeface="Arial"/>
                <a:sym typeface="Wingdings" panose="05000000000000000000" pitchFamily="2" charset="2"/>
              </a:rPr>
              <a:t>“You mentioned that you prepared the potatoes, but the guests meal photos don’t include pictures of potatoes.  How do you explain that?</a:t>
            </a:r>
            <a:endParaRPr lang="en-US" dirty="0">
              <a:latin typeface="Arial"/>
              <a:ea typeface="Calibri"/>
              <a:cs typeface="Arial"/>
            </a:endParaRPr>
          </a:p>
          <a:p>
            <a:pPr marL="0" indent="0">
              <a:buNone/>
            </a:pPr>
            <a:r>
              <a:rPr lang="en-US" dirty="0">
                <a:latin typeface="Arial"/>
                <a:cs typeface="Arial"/>
                <a:sym typeface="Wingdings" panose="05000000000000000000" pitchFamily="2" charset="2"/>
              </a:rPr>
              <a:t>“Is there any documentation or evidence that supports your version of the events?” </a:t>
            </a:r>
          </a:p>
          <a:p>
            <a:pPr marL="0" indent="0">
              <a:buNone/>
            </a:pPr>
            <a:r>
              <a:rPr lang="en-US" dirty="0">
                <a:latin typeface="Arial"/>
                <a:cs typeface="Arial"/>
                <a:sym typeface="Wingdings" panose="05000000000000000000" pitchFamily="2" charset="2"/>
              </a:rPr>
              <a:t>“Is there anything else you think I should be aware of” “Is there anything else you’d like to add?”</a:t>
            </a:r>
          </a:p>
          <a:p>
            <a:pPr marL="0" indent="0">
              <a:buNone/>
            </a:pPr>
            <a:r>
              <a:rPr lang="en-US" dirty="0">
                <a:latin typeface="Arial"/>
                <a:ea typeface="Calibri"/>
                <a:cs typeface="Arial"/>
              </a:rPr>
              <a:t>“What prevented you from completing your assigned task?”</a:t>
            </a:r>
          </a:p>
          <a:p>
            <a:pPr marL="0" indent="0">
              <a:buNone/>
            </a:pPr>
            <a:endParaRPr lang="en-US" dirty="0">
              <a:latin typeface="Arial"/>
              <a:ea typeface="Calibri"/>
              <a:cs typeface="Arial"/>
            </a:endParaRPr>
          </a:p>
        </p:txBody>
      </p:sp>
    </p:spTree>
    <p:extLst>
      <p:ext uri="{BB962C8B-B14F-4D97-AF65-F5344CB8AC3E}">
        <p14:creationId xmlns:p14="http://schemas.microsoft.com/office/powerpoint/2010/main" val="4186771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C68AEE34-8DB8-D7C3-E12F-8B026F1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A4866-C045-33B5-B579-C3C3C2A1FC89}"/>
              </a:ext>
            </a:extLst>
          </p:cNvPr>
          <p:cNvSpPr>
            <a:spLocks noGrp="1"/>
          </p:cNvSpPr>
          <p:nvPr>
            <p:ph type="title"/>
          </p:nvPr>
        </p:nvSpPr>
        <p:spPr>
          <a:xfrm>
            <a:off x="752475" y="609600"/>
            <a:ext cx="3643150" cy="5603310"/>
          </a:xfrm>
        </p:spPr>
        <p:txBody>
          <a:bodyPr>
            <a:normAutofit/>
          </a:bodyPr>
          <a:lstStyle/>
          <a:p>
            <a:r>
              <a:rPr lang="en-US" sz="3100">
                <a:latin typeface="Arial"/>
                <a:cs typeface="Arial"/>
              </a:rPr>
              <a:t>Interviewing the Subject/Focus</a:t>
            </a:r>
          </a:p>
        </p:txBody>
      </p:sp>
      <p:graphicFrame>
        <p:nvGraphicFramePr>
          <p:cNvPr id="5" name="Content Placeholder 2">
            <a:extLst>
              <a:ext uri="{FF2B5EF4-FFF2-40B4-BE49-F238E27FC236}">
                <a16:creationId xmlns:a16="http://schemas.microsoft.com/office/drawing/2014/main" id="{D458FE14-A611-B6E3-2785-DBB24D5A6270}"/>
              </a:ext>
            </a:extLst>
          </p:cNvPr>
          <p:cNvGraphicFramePr>
            <a:graphicFrameLocks noGrp="1"/>
          </p:cNvGraphicFramePr>
          <p:nvPr>
            <p:ph idx="1"/>
            <p:extLst>
              <p:ext uri="{D42A27DB-BD31-4B8C-83A1-F6EECF244321}">
                <p14:modId xmlns:p14="http://schemas.microsoft.com/office/powerpoint/2010/main" val="3514905445"/>
              </p:ext>
            </p:extLst>
          </p:nvPr>
        </p:nvGraphicFramePr>
        <p:xfrm>
          <a:off x="4939734" y="1114424"/>
          <a:ext cx="6696945" cy="5211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914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you trying to prove in your investigation?</a:t>
            </a:r>
          </a:p>
        </p:txBody>
      </p:sp>
      <p:sp>
        <p:nvSpPr>
          <p:cNvPr id="3" name="Content Placeholder 2"/>
          <p:cNvSpPr>
            <a:spLocks noGrp="1"/>
          </p:cNvSpPr>
          <p:nvPr>
            <p:ph idx="1"/>
          </p:nvPr>
        </p:nvSpPr>
        <p:spPr>
          <a:xfrm>
            <a:off x="680321" y="2336872"/>
            <a:ext cx="9613861" cy="3877715"/>
          </a:xfrm>
        </p:spPr>
        <p:txBody>
          <a:bodyPr>
            <a:normAutofit fontScale="77500" lnSpcReduction="20000"/>
          </a:bodyPr>
          <a:lstStyle/>
          <a:p>
            <a:r>
              <a:rPr lang="en-US" sz="2800" dirty="0">
                <a:latin typeface="Arial" panose="020B0604020202020204" pitchFamily="34" charset="0"/>
                <a:cs typeface="Arial" panose="020B0604020202020204" pitchFamily="34" charset="0"/>
              </a:rPr>
              <a:t>For labor relations professionals, if you are seeking to support discipline, the investigation must establish facts that show “Just Cause”</a:t>
            </a:r>
          </a:p>
          <a:p>
            <a:r>
              <a:rPr lang="en-US" sz="2800" dirty="0">
                <a:latin typeface="Arial" panose="020B0604020202020204" pitchFamily="34" charset="0"/>
                <a:cs typeface="Arial" panose="020B0604020202020204" pitchFamily="34" charset="0"/>
              </a:rPr>
              <a:t>For any disciplinary action, reprimands, suspensions, suspensions, demotions</a:t>
            </a:r>
          </a:p>
          <a:p>
            <a:r>
              <a:rPr lang="en-US" sz="2800" dirty="0">
                <a:latin typeface="Arial" panose="020B0604020202020204" pitchFamily="34" charset="0"/>
                <a:cs typeface="Arial" panose="020B0604020202020204" pitchFamily="34" charset="0"/>
              </a:rPr>
              <a:t>Never seen it defined in a CBA</a:t>
            </a:r>
          </a:p>
          <a:p>
            <a:r>
              <a:rPr lang="en-US" sz="2800" dirty="0">
                <a:latin typeface="Arial" panose="020B0604020202020204" pitchFamily="34" charset="0"/>
                <a:cs typeface="Arial" panose="020B0604020202020204" pitchFamily="34" charset="0"/>
              </a:rPr>
              <a:t>Various ways to show it</a:t>
            </a:r>
          </a:p>
          <a:p>
            <a:r>
              <a:rPr lang="en-US" sz="2800" dirty="0">
                <a:latin typeface="Arial" panose="020B0604020202020204" pitchFamily="34" charset="0"/>
                <a:cs typeface="Arial" panose="020B0604020202020204" pitchFamily="34" charset="0"/>
              </a:rPr>
              <a:t>One of most prevalent is the “7 tests” of just cause, so I’ll discuss how a proper investigation is central to that</a:t>
            </a:r>
          </a:p>
        </p:txBody>
      </p:sp>
    </p:spTree>
    <p:extLst>
      <p:ext uri="{BB962C8B-B14F-4D97-AF65-F5344CB8AC3E}">
        <p14:creationId xmlns:p14="http://schemas.microsoft.com/office/powerpoint/2010/main" val="2364072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0ECEE7-3387-1765-6205-DC0FD16D789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63AFE4B-CD8B-F9FF-1181-36F97D644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D0543-8AA2-2516-68D7-35C759012E1C}"/>
              </a:ext>
            </a:extLst>
          </p:cNvPr>
          <p:cNvSpPr>
            <a:spLocks noGrp="1"/>
          </p:cNvSpPr>
          <p:nvPr>
            <p:ph type="title"/>
          </p:nvPr>
        </p:nvSpPr>
        <p:spPr>
          <a:xfrm>
            <a:off x="696686" y="1122001"/>
            <a:ext cx="3040685" cy="4613999"/>
          </a:xfrm>
        </p:spPr>
        <p:txBody>
          <a:bodyPr anchor="ctr">
            <a:normAutofit/>
          </a:bodyPr>
          <a:lstStyle/>
          <a:p>
            <a:pPr algn="l"/>
            <a:r>
              <a:rPr lang="en-US" sz="2400" dirty="0">
                <a:solidFill>
                  <a:srgbClr val="FFFFFF"/>
                </a:solidFill>
              </a:rPr>
              <a:t>Interviewing the Subject/Focus- Challenges</a:t>
            </a:r>
          </a:p>
        </p:txBody>
      </p:sp>
      <p:sp useBgFill="1">
        <p:nvSpPr>
          <p:cNvPr id="10" name="Rectangle 9">
            <a:extLst>
              <a:ext uri="{FF2B5EF4-FFF2-40B4-BE49-F238E27FC236}">
                <a16:creationId xmlns:a16="http://schemas.microsoft.com/office/drawing/2014/main" id="{4D4B952B-5BEB-2035-5DF6-77F527FA8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180084D-AF21-F7DE-34A4-7E719BA2BCFC}"/>
              </a:ext>
            </a:extLst>
          </p:cNvPr>
          <p:cNvSpPr>
            <a:spLocks noGrp="1"/>
          </p:cNvSpPr>
          <p:nvPr>
            <p:ph idx="1"/>
          </p:nvPr>
        </p:nvSpPr>
        <p:spPr>
          <a:xfrm>
            <a:off x="4711641" y="313152"/>
            <a:ext cx="6566564" cy="6237960"/>
          </a:xfrm>
        </p:spPr>
        <p:txBody>
          <a:bodyPr anchor="ctr">
            <a:normAutofit/>
          </a:bodyPr>
          <a:lstStyle/>
          <a:p>
            <a:pPr>
              <a:lnSpc>
                <a:spcPct val="110000"/>
              </a:lnSpc>
              <a:buFont typeface="Arial" panose="020B0604020202020204" pitchFamily="34" charset="0"/>
              <a:buChar char="•"/>
            </a:pPr>
            <a:r>
              <a:rPr lang="en-US" sz="2400" dirty="0">
                <a:sym typeface="Wingdings" panose="05000000000000000000" pitchFamily="2" charset="2"/>
              </a:rPr>
              <a:t>Denial of allegations</a:t>
            </a:r>
          </a:p>
          <a:p>
            <a:pPr marL="0" indent="0">
              <a:lnSpc>
                <a:spcPct val="110000"/>
              </a:lnSpc>
              <a:buNone/>
            </a:pPr>
            <a:r>
              <a:rPr lang="en-US" sz="2400" i="1" dirty="0">
                <a:sym typeface="Wingdings" panose="05000000000000000000" pitchFamily="2" charset="2"/>
              </a:rPr>
              <a:t>Express understanding and clear documentation of their response</a:t>
            </a:r>
          </a:p>
          <a:p>
            <a:pPr>
              <a:lnSpc>
                <a:spcPct val="110000"/>
              </a:lnSpc>
              <a:buFont typeface="Arial" panose="020B0604020202020204" pitchFamily="34" charset="0"/>
              <a:buChar char="•"/>
            </a:pPr>
            <a:r>
              <a:rPr lang="en-US" sz="2400" dirty="0">
                <a:sym typeface="Wingdings" panose="05000000000000000000" pitchFamily="2" charset="2"/>
              </a:rPr>
              <a:t>Getting defensive or angry</a:t>
            </a:r>
          </a:p>
          <a:p>
            <a:pPr marL="0" indent="0">
              <a:lnSpc>
                <a:spcPct val="110000"/>
              </a:lnSpc>
              <a:buNone/>
            </a:pPr>
            <a:r>
              <a:rPr lang="en-US" sz="2400" i="1" dirty="0">
                <a:sym typeface="Wingdings" panose="05000000000000000000" pitchFamily="2" charset="2"/>
              </a:rPr>
              <a:t>Acknowledge the response (and document in notes), reiterate you are doing your job, its important to get the facts, due process for all involved- complainant and subjects</a:t>
            </a:r>
          </a:p>
          <a:p>
            <a:pPr>
              <a:lnSpc>
                <a:spcPct val="110000"/>
              </a:lnSpc>
              <a:buFont typeface="Arial" panose="020B0604020202020204" pitchFamily="34" charset="0"/>
              <a:buChar char="•"/>
            </a:pPr>
            <a:r>
              <a:rPr lang="en-US" sz="2400" dirty="0">
                <a:sym typeface="Wingdings" panose="05000000000000000000" pitchFamily="2" charset="2"/>
              </a:rPr>
              <a:t>Blaming the complainant or boss</a:t>
            </a:r>
          </a:p>
          <a:p>
            <a:pPr marL="0" indent="0">
              <a:lnSpc>
                <a:spcPct val="110000"/>
              </a:lnSpc>
              <a:buNone/>
            </a:pPr>
            <a:r>
              <a:rPr lang="en-US" sz="2400" i="1" dirty="0">
                <a:sym typeface="Wingdings" panose="05000000000000000000" pitchFamily="2" charset="2"/>
              </a:rPr>
              <a:t>Clarify if that is the response and how they want their statement captured. Don’t bait, but don’t let it slide. Role reminders can be helpful here. </a:t>
            </a:r>
          </a:p>
        </p:txBody>
      </p:sp>
    </p:spTree>
    <p:extLst>
      <p:ext uri="{BB962C8B-B14F-4D97-AF65-F5344CB8AC3E}">
        <p14:creationId xmlns:p14="http://schemas.microsoft.com/office/powerpoint/2010/main" val="262253707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F8F62900-6D66-9913-EB5C-2C5804D76C25}"/>
            </a:ext>
          </a:extLst>
        </p:cNvPr>
        <p:cNvGrpSpPr/>
        <p:nvPr/>
      </p:nvGrpSpPr>
      <p:grpSpPr>
        <a:xfrm>
          <a:off x="0" y="0"/>
          <a:ext cx="0" cy="0"/>
          <a:chOff x="0" y="0"/>
          <a:chExt cx="0" cy="0"/>
        </a:xfrm>
      </p:grpSpPr>
      <p:pic>
        <p:nvPicPr>
          <p:cNvPr id="11" name="Picture 10" descr="Different colored organizers">
            <a:extLst>
              <a:ext uri="{FF2B5EF4-FFF2-40B4-BE49-F238E27FC236}">
                <a16:creationId xmlns:a16="http://schemas.microsoft.com/office/drawing/2014/main" id="{3E79F6C8-6A66-C566-8298-27C1B3204E67}"/>
              </a:ext>
            </a:extLst>
          </p:cNvPr>
          <p:cNvPicPr>
            <a:picLocks noChangeAspect="1"/>
          </p:cNvPicPr>
          <p:nvPr/>
        </p:nvPicPr>
        <p:blipFill>
          <a:blip r:embed="rId4">
            <a:alphaModFix amt="35000"/>
          </a:blip>
          <a:srcRect b="7052"/>
          <a:stretch>
            <a:fillRect/>
          </a:stretch>
        </p:blipFill>
        <p:spPr>
          <a:xfrm>
            <a:off x="20" y="2030"/>
            <a:ext cx="12191980" cy="6855970"/>
          </a:xfrm>
          <a:prstGeom prst="rect">
            <a:avLst/>
          </a:prstGeom>
        </p:spPr>
      </p:pic>
      <p:sp>
        <p:nvSpPr>
          <p:cNvPr id="12" name="Rectangle 1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62DEF8D-04AD-17EC-E1CB-B453BF3B847D}"/>
              </a:ext>
            </a:extLst>
          </p:cNvPr>
          <p:cNvSpPr>
            <a:spLocks noGrp="1"/>
          </p:cNvSpPr>
          <p:nvPr>
            <p:ph type="title"/>
          </p:nvPr>
        </p:nvSpPr>
        <p:spPr>
          <a:xfrm>
            <a:off x="913795" y="609600"/>
            <a:ext cx="10353761" cy="1326321"/>
          </a:xfrm>
        </p:spPr>
        <p:txBody>
          <a:bodyPr>
            <a:normAutofit/>
          </a:bodyPr>
          <a:lstStyle/>
          <a:p>
            <a:r>
              <a:rPr lang="en-US" dirty="0">
                <a:latin typeface="Arial"/>
                <a:cs typeface="Arial"/>
              </a:rPr>
              <a:t>Note Taking Tips </a:t>
            </a:r>
          </a:p>
        </p:txBody>
      </p:sp>
      <p:sp>
        <p:nvSpPr>
          <p:cNvPr id="3" name="Content Placeholder 2">
            <a:extLst>
              <a:ext uri="{FF2B5EF4-FFF2-40B4-BE49-F238E27FC236}">
                <a16:creationId xmlns:a16="http://schemas.microsoft.com/office/drawing/2014/main" id="{EE6836C9-C6BC-5741-6C7E-031F43BA0DDF}"/>
              </a:ext>
            </a:extLst>
          </p:cNvPr>
          <p:cNvSpPr>
            <a:spLocks noGrp="1"/>
          </p:cNvSpPr>
          <p:nvPr>
            <p:ph idx="1"/>
          </p:nvPr>
        </p:nvSpPr>
        <p:spPr>
          <a:xfrm>
            <a:off x="913795" y="2096064"/>
            <a:ext cx="10353762" cy="4292210"/>
          </a:xfrm>
        </p:spPr>
        <p:txBody>
          <a:bodyPr>
            <a:normAutofit/>
          </a:bodyPr>
          <a:lstStyle/>
          <a:p>
            <a:pPr>
              <a:lnSpc>
                <a:spcPct val="110000"/>
              </a:lnSpc>
            </a:pPr>
            <a:r>
              <a:rPr lang="en-US" sz="2400" dirty="0">
                <a:latin typeface="Arial"/>
                <a:cs typeface="Arial"/>
                <a:sym typeface="Wingdings" panose="05000000000000000000" pitchFamily="2" charset="2"/>
              </a:rPr>
              <a:t>Detailed </a:t>
            </a:r>
            <a:endParaRPr lang="en-US" sz="2400" dirty="0">
              <a:latin typeface="Arial"/>
              <a:cs typeface="Arial"/>
            </a:endParaRPr>
          </a:p>
          <a:p>
            <a:pPr>
              <a:lnSpc>
                <a:spcPct val="110000"/>
              </a:lnSpc>
            </a:pPr>
            <a:r>
              <a:rPr lang="en-US" sz="2400" dirty="0">
                <a:latin typeface="Arial"/>
                <a:ea typeface="Calibri"/>
                <a:cs typeface="Calibri"/>
              </a:rPr>
              <a:t>Use quotations to remember specific statements </a:t>
            </a:r>
          </a:p>
          <a:p>
            <a:pPr>
              <a:lnSpc>
                <a:spcPct val="110000"/>
              </a:lnSpc>
            </a:pPr>
            <a:r>
              <a:rPr lang="en-US" sz="2400" dirty="0">
                <a:latin typeface="Arial"/>
                <a:ea typeface="Calibri"/>
                <a:cs typeface="Calibri"/>
              </a:rPr>
              <a:t>Note repetitive statements </a:t>
            </a:r>
          </a:p>
          <a:p>
            <a:pPr>
              <a:lnSpc>
                <a:spcPct val="110000"/>
              </a:lnSpc>
            </a:pPr>
            <a:r>
              <a:rPr lang="en-US" sz="2400" dirty="0">
                <a:latin typeface="Arial"/>
                <a:ea typeface="Calibri"/>
                <a:cs typeface="Calibri"/>
              </a:rPr>
              <a:t>Note behaviors</a:t>
            </a:r>
          </a:p>
          <a:p>
            <a:pPr>
              <a:lnSpc>
                <a:spcPct val="110000"/>
              </a:lnSpc>
            </a:pPr>
            <a:r>
              <a:rPr lang="en-US" sz="2400" dirty="0">
                <a:latin typeface="Arial"/>
                <a:ea typeface="Calibri"/>
                <a:cs typeface="Calibri"/>
              </a:rPr>
              <a:t>Determine if a note taker is warranted  </a:t>
            </a:r>
            <a:endParaRPr lang="en-US" sz="2400" dirty="0">
              <a:latin typeface="Arial"/>
              <a:cs typeface="Arial"/>
            </a:endParaRPr>
          </a:p>
          <a:p>
            <a:pPr>
              <a:lnSpc>
                <a:spcPct val="110000"/>
              </a:lnSpc>
            </a:pPr>
            <a:r>
              <a:rPr lang="en-US" sz="2400" dirty="0">
                <a:latin typeface="Arial"/>
                <a:ea typeface="Calibri"/>
                <a:cs typeface="Calibri"/>
              </a:rPr>
              <a:t>If you missed it, ask them to repeat</a:t>
            </a:r>
          </a:p>
          <a:p>
            <a:pPr>
              <a:lnSpc>
                <a:spcPct val="110000"/>
              </a:lnSpc>
            </a:pPr>
            <a:r>
              <a:rPr lang="en-US" sz="2400" dirty="0">
                <a:latin typeface="Arial"/>
                <a:ea typeface="Calibri"/>
                <a:cs typeface="Calibri"/>
              </a:rPr>
              <a:t>Ok to have interviewee slow down </a:t>
            </a:r>
          </a:p>
          <a:p>
            <a:pPr>
              <a:lnSpc>
                <a:spcPct val="110000"/>
              </a:lnSpc>
            </a:pPr>
            <a:r>
              <a:rPr lang="en-US" sz="2400" dirty="0">
                <a:latin typeface="Arial"/>
                <a:ea typeface="Calibri"/>
                <a:cs typeface="Calibri"/>
              </a:rPr>
              <a:t>Repeat information back for clarity </a:t>
            </a:r>
          </a:p>
          <a:p>
            <a:pPr marL="0" indent="0">
              <a:lnSpc>
                <a:spcPct val="110000"/>
              </a:lnSpc>
              <a:buNone/>
            </a:pPr>
            <a:endParaRPr lang="en-US" dirty="0">
              <a:latin typeface="Arial"/>
              <a:ea typeface="Calibri"/>
              <a:cs typeface="Calibri"/>
            </a:endParaRPr>
          </a:p>
        </p:txBody>
      </p:sp>
    </p:spTree>
    <p:extLst>
      <p:ext uri="{BB962C8B-B14F-4D97-AF65-F5344CB8AC3E}">
        <p14:creationId xmlns:p14="http://schemas.microsoft.com/office/powerpoint/2010/main" val="3036321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EEA6CE1E-11E2-A63E-22EF-1D2F35A48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91A03-BB71-AD1C-84CB-EECB6973ED7B}"/>
              </a:ext>
            </a:extLst>
          </p:cNvPr>
          <p:cNvSpPr>
            <a:spLocks noGrp="1"/>
          </p:cNvSpPr>
          <p:nvPr>
            <p:ph type="title"/>
          </p:nvPr>
        </p:nvSpPr>
        <p:spPr>
          <a:xfrm>
            <a:off x="913795" y="609600"/>
            <a:ext cx="10353761" cy="1326321"/>
          </a:xfrm>
        </p:spPr>
        <p:txBody>
          <a:bodyPr>
            <a:normAutofit/>
          </a:bodyPr>
          <a:lstStyle/>
          <a:p>
            <a:r>
              <a:rPr lang="en-US"/>
              <a:t>Interviewing the Subject/Focus- Challenges</a:t>
            </a:r>
          </a:p>
        </p:txBody>
      </p:sp>
      <p:sp>
        <p:nvSpPr>
          <p:cNvPr id="11" name="Content Placeholder 2">
            <a:extLst>
              <a:ext uri="{FF2B5EF4-FFF2-40B4-BE49-F238E27FC236}">
                <a16:creationId xmlns:a16="http://schemas.microsoft.com/office/drawing/2014/main" id="{24569ED7-224A-EAC7-DBA0-B7BF7BE2A381}"/>
              </a:ext>
            </a:extLst>
          </p:cNvPr>
          <p:cNvSpPr>
            <a:spLocks noGrp="1"/>
          </p:cNvSpPr>
          <p:nvPr>
            <p:ph idx="1"/>
          </p:nvPr>
        </p:nvSpPr>
        <p:spPr>
          <a:xfrm>
            <a:off x="913795" y="2096063"/>
            <a:ext cx="6352824" cy="3878851"/>
          </a:xfrm>
        </p:spPr>
        <p:txBody>
          <a:bodyPr>
            <a:normAutofit lnSpcReduction="10000"/>
          </a:bodyPr>
          <a:lstStyle/>
          <a:p>
            <a:pPr>
              <a:lnSpc>
                <a:spcPct val="110000"/>
              </a:lnSpc>
              <a:buFont typeface="Arial" panose="020B0604020202020204" pitchFamily="34" charset="0"/>
              <a:buChar char="•"/>
            </a:pPr>
            <a:r>
              <a:rPr lang="en-US" sz="1400" dirty="0">
                <a:sym typeface="Wingdings" panose="05000000000000000000" pitchFamily="2" charset="2"/>
              </a:rPr>
              <a:t>Request to see evidence before responding</a:t>
            </a:r>
          </a:p>
          <a:p>
            <a:pPr marL="0" indent="0">
              <a:lnSpc>
                <a:spcPct val="110000"/>
              </a:lnSpc>
              <a:buNone/>
            </a:pPr>
            <a:r>
              <a:rPr lang="en-US" sz="1400" i="1" dirty="0">
                <a:sym typeface="Wingdings" panose="05000000000000000000" pitchFamily="2" charset="2"/>
              </a:rPr>
              <a:t>The evidence that can be shared or used in questioning. If they have evidence to the contrary, it will be equally considered.  Respondents should be given the opportunity to review all evidence and provide information in response.</a:t>
            </a:r>
          </a:p>
          <a:p>
            <a:pPr marL="0" indent="0">
              <a:lnSpc>
                <a:spcPct val="110000"/>
              </a:lnSpc>
              <a:buNone/>
            </a:pPr>
            <a:r>
              <a:rPr lang="en-US" sz="1400" i="1" dirty="0">
                <a:sym typeface="Wingdings" panose="05000000000000000000" pitchFamily="2" charset="2"/>
              </a:rPr>
              <a:t>Reminder of roles- they are not the investigator or the final decision maker. Their role in the investigation is to answer questions, honestly and factually.  If they refuse to participate, the investigation will continue and conclude without their participation. </a:t>
            </a:r>
          </a:p>
          <a:p>
            <a:pPr marL="0" indent="0">
              <a:lnSpc>
                <a:spcPct val="110000"/>
              </a:lnSpc>
              <a:buNone/>
            </a:pPr>
            <a:endParaRPr lang="en-US" sz="1400" i="1" dirty="0">
              <a:sym typeface="Wingdings" panose="05000000000000000000" pitchFamily="2" charset="2"/>
            </a:endParaRPr>
          </a:p>
          <a:p>
            <a:pPr>
              <a:lnSpc>
                <a:spcPct val="110000"/>
              </a:lnSpc>
            </a:pPr>
            <a:r>
              <a:rPr lang="en-US" sz="1400" dirty="0">
                <a:sym typeface="Wingdings" panose="05000000000000000000" pitchFamily="2" charset="2"/>
              </a:rPr>
              <a:t>Providing the stupidest answers possible: </a:t>
            </a:r>
          </a:p>
          <a:p>
            <a:pPr marL="0" indent="0">
              <a:lnSpc>
                <a:spcPct val="110000"/>
              </a:lnSpc>
              <a:buNone/>
            </a:pPr>
            <a:r>
              <a:rPr lang="en-US" sz="1400" i="1" dirty="0">
                <a:sym typeface="Wingdings" panose="05000000000000000000" pitchFamily="2" charset="2"/>
              </a:rPr>
              <a:t>Make sure to clarify what the respondent means.  Are they sure they mean what they are saying, or was it poorly phrased?   If they continue, question on inconsistencies and look for an answer.  If they maintain their posture, note it and move on.  It works against their credibility. </a:t>
            </a:r>
          </a:p>
          <a:p>
            <a:pPr marL="0" indent="0">
              <a:lnSpc>
                <a:spcPct val="110000"/>
              </a:lnSpc>
              <a:buNone/>
            </a:pPr>
            <a:endParaRPr lang="en-US" sz="1400" i="1" dirty="0">
              <a:sym typeface="Wingdings" panose="05000000000000000000" pitchFamily="2" charset="2"/>
            </a:endParaRPr>
          </a:p>
          <a:p>
            <a:pPr>
              <a:lnSpc>
                <a:spcPct val="110000"/>
              </a:lnSpc>
            </a:pPr>
            <a:endParaRPr lang="en-US" sz="1300" i="1" dirty="0">
              <a:sym typeface="Wingdings" panose="05000000000000000000" pitchFamily="2" charset="2"/>
            </a:endParaRPr>
          </a:p>
        </p:txBody>
      </p:sp>
      <p:pic>
        <p:nvPicPr>
          <p:cNvPr id="15" name="Graphic 14" descr="Fingerprint">
            <a:extLst>
              <a:ext uri="{FF2B5EF4-FFF2-40B4-BE49-F238E27FC236}">
                <a16:creationId xmlns:a16="http://schemas.microsoft.com/office/drawing/2014/main" id="{603C8420-A306-C607-62FF-4435A36648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742311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B12C39F7-0F31-403E-9820-DF8F13D21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910BA-4D08-10E9-36E6-73EFB14B4129}"/>
              </a:ext>
            </a:extLst>
          </p:cNvPr>
          <p:cNvSpPr>
            <a:spLocks noGrp="1"/>
          </p:cNvSpPr>
          <p:nvPr>
            <p:ph type="title"/>
          </p:nvPr>
        </p:nvSpPr>
        <p:spPr>
          <a:xfrm>
            <a:off x="913795" y="609600"/>
            <a:ext cx="10353761" cy="1326321"/>
          </a:xfrm>
        </p:spPr>
        <p:txBody>
          <a:bodyPr>
            <a:normAutofit/>
          </a:bodyPr>
          <a:lstStyle/>
          <a:p>
            <a:r>
              <a:rPr lang="en-US">
                <a:latin typeface="Arial"/>
                <a:cs typeface="Arial"/>
              </a:rPr>
              <a:t>Managing Confidentiality</a:t>
            </a:r>
          </a:p>
        </p:txBody>
      </p:sp>
      <p:sp>
        <p:nvSpPr>
          <p:cNvPr id="3" name="Content Placeholder 2">
            <a:extLst>
              <a:ext uri="{FF2B5EF4-FFF2-40B4-BE49-F238E27FC236}">
                <a16:creationId xmlns:a16="http://schemas.microsoft.com/office/drawing/2014/main" id="{B4E78E2F-AF53-3EF4-9486-A0E40CCA243F}"/>
              </a:ext>
            </a:extLst>
          </p:cNvPr>
          <p:cNvSpPr>
            <a:spLocks noGrp="1"/>
          </p:cNvSpPr>
          <p:nvPr>
            <p:ph idx="1"/>
          </p:nvPr>
        </p:nvSpPr>
        <p:spPr>
          <a:xfrm>
            <a:off x="913795" y="2096064"/>
            <a:ext cx="6352824" cy="3695136"/>
          </a:xfrm>
        </p:spPr>
        <p:txBody>
          <a:bodyPr vert="horz" lIns="91440" tIns="45720" rIns="91440" bIns="45720" rtlCol="0">
            <a:normAutofit/>
          </a:bodyPr>
          <a:lstStyle/>
          <a:p>
            <a:pPr>
              <a:lnSpc>
                <a:spcPct val="110000"/>
              </a:lnSpc>
            </a:pPr>
            <a:r>
              <a:rPr lang="en-US" sz="1700" dirty="0">
                <a:latin typeface="Arial"/>
                <a:cs typeface="Arial"/>
              </a:rPr>
              <a:t>Confidentiality maintains the integrity of the investigation and for you as the investigator.</a:t>
            </a:r>
            <a:endParaRPr lang="en-US" sz="1700" dirty="0">
              <a:latin typeface="Arial"/>
              <a:ea typeface="Calibri"/>
              <a:cs typeface="Arial"/>
            </a:endParaRPr>
          </a:p>
          <a:p>
            <a:pPr>
              <a:lnSpc>
                <a:spcPct val="110000"/>
              </a:lnSpc>
            </a:pPr>
            <a:r>
              <a:rPr lang="en-US" sz="1700" dirty="0">
                <a:latin typeface="Arial"/>
                <a:cs typeface="Arial"/>
              </a:rPr>
              <a:t>It protects against retaliation or someone acting prematurely. </a:t>
            </a:r>
            <a:endParaRPr lang="en-US" sz="1700" dirty="0">
              <a:latin typeface="Arial"/>
              <a:ea typeface="Calibri"/>
              <a:cs typeface="Arial"/>
            </a:endParaRPr>
          </a:p>
          <a:p>
            <a:pPr>
              <a:lnSpc>
                <a:spcPct val="110000"/>
              </a:lnSpc>
            </a:pPr>
            <a:r>
              <a:rPr lang="en-US" sz="1700" dirty="0">
                <a:latin typeface="Arial"/>
                <a:cs typeface="Arial"/>
              </a:rPr>
              <a:t>Balance confidentiality with fairness.</a:t>
            </a:r>
            <a:endParaRPr lang="en-US" sz="1700" dirty="0">
              <a:latin typeface="Arial"/>
              <a:ea typeface="Calibri"/>
              <a:cs typeface="Arial"/>
            </a:endParaRPr>
          </a:p>
          <a:p>
            <a:pPr>
              <a:lnSpc>
                <a:spcPct val="110000"/>
              </a:lnSpc>
            </a:pPr>
            <a:r>
              <a:rPr lang="en-US" sz="1700" dirty="0">
                <a:latin typeface="Arial"/>
                <a:cs typeface="Arial"/>
              </a:rPr>
              <a:t>Remind employees and management to refrain from workplace gossip.</a:t>
            </a:r>
            <a:endParaRPr lang="en-US" sz="1700" dirty="0">
              <a:latin typeface="Arial"/>
              <a:ea typeface="Calibri"/>
              <a:cs typeface="Arial"/>
            </a:endParaRPr>
          </a:p>
          <a:p>
            <a:pPr>
              <a:lnSpc>
                <a:spcPct val="110000"/>
              </a:lnSpc>
            </a:pPr>
            <a:r>
              <a:rPr lang="en-US" sz="1700" dirty="0">
                <a:latin typeface="Arial"/>
                <a:ea typeface="Calibri"/>
                <a:cs typeface="Calibri"/>
              </a:rPr>
              <a:t>Confidentiality by the investigator, department, participants.</a:t>
            </a:r>
          </a:p>
          <a:p>
            <a:pPr>
              <a:lnSpc>
                <a:spcPct val="110000"/>
              </a:lnSpc>
            </a:pPr>
            <a:r>
              <a:rPr lang="en-US" sz="1700" dirty="0">
                <a:latin typeface="Arial"/>
                <a:ea typeface="Calibri"/>
                <a:cs typeface="Calibri"/>
              </a:rPr>
              <a:t>Reinforce investigation integrity to participants by asking them not to speak broadly about the investigation. Provide retaliation reminders as necessary.</a:t>
            </a:r>
          </a:p>
        </p:txBody>
      </p:sp>
      <p:pic>
        <p:nvPicPr>
          <p:cNvPr id="7" name="Graphic 6" descr="Scales of Justice">
            <a:extLst>
              <a:ext uri="{FF2B5EF4-FFF2-40B4-BE49-F238E27FC236}">
                <a16:creationId xmlns:a16="http://schemas.microsoft.com/office/drawing/2014/main" id="{BCB97837-E5BD-F9AD-0CF9-701823F78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188713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sz="2900"/>
              <a:t>Banner Health System d/b/a Banner Estrella Medical Center,358 NLRB 93 (2012)</a:t>
            </a:r>
          </a:p>
        </p:txBody>
      </p:sp>
      <p:graphicFrame>
        <p:nvGraphicFramePr>
          <p:cNvPr id="5" name="Content Placeholder 2">
            <a:extLst>
              <a:ext uri="{FF2B5EF4-FFF2-40B4-BE49-F238E27FC236}">
                <a16:creationId xmlns:a16="http://schemas.microsoft.com/office/drawing/2014/main" id="{03F30CB8-3E3F-5EF4-7F12-54D4F759142D}"/>
              </a:ext>
            </a:extLst>
          </p:cNvPr>
          <p:cNvGraphicFramePr>
            <a:graphicFrameLocks noGrp="1"/>
          </p:cNvGraphicFramePr>
          <p:nvPr>
            <p:ph idx="1"/>
            <p:extLst>
              <p:ext uri="{D42A27DB-BD31-4B8C-83A1-F6EECF244321}">
                <p14:modId xmlns:p14="http://schemas.microsoft.com/office/powerpoint/2010/main" val="287216902"/>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5498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t>Instead, per the Board, an employer “must”</a:t>
            </a:r>
          </a:p>
        </p:txBody>
      </p:sp>
      <p:sp>
        <p:nvSpPr>
          <p:cNvPr id="3" name="Content Placeholder 2"/>
          <p:cNvSpPr>
            <a:spLocks noGrp="1"/>
          </p:cNvSpPr>
          <p:nvPr>
            <p:ph idx="1"/>
          </p:nvPr>
        </p:nvSpPr>
        <p:spPr>
          <a:xfrm>
            <a:off x="913795" y="2096064"/>
            <a:ext cx="6352824" cy="3695136"/>
          </a:xfrm>
        </p:spPr>
        <p:txBody>
          <a:bodyPr>
            <a:normAutofit/>
          </a:bodyPr>
          <a:lstStyle/>
          <a:p>
            <a:r>
              <a:rPr lang="en-US" dirty="0"/>
              <a:t>Employer must make an </a:t>
            </a:r>
            <a:r>
              <a:rPr lang="en-US" i="1" dirty="0"/>
              <a:t>individualized </a:t>
            </a:r>
            <a:r>
              <a:rPr lang="en-US" dirty="0"/>
              <a:t>showing for the case and witnesses that:</a:t>
            </a:r>
          </a:p>
          <a:p>
            <a:endParaRPr lang="en-US" dirty="0"/>
          </a:p>
          <a:p>
            <a:pPr lvl="1"/>
            <a:r>
              <a:rPr lang="en-US" dirty="0"/>
              <a:t>Witnesses need protection</a:t>
            </a:r>
          </a:p>
          <a:p>
            <a:pPr lvl="1"/>
            <a:r>
              <a:rPr lang="en-US" dirty="0"/>
              <a:t>Evidence is in danger of being destroyed</a:t>
            </a:r>
          </a:p>
          <a:p>
            <a:pPr lvl="1"/>
            <a:r>
              <a:rPr lang="en-US" dirty="0"/>
              <a:t>Testimony was in danger of being fabricated</a:t>
            </a:r>
          </a:p>
          <a:p>
            <a:pPr lvl="1"/>
            <a:r>
              <a:rPr lang="en-US" dirty="0"/>
              <a:t>There is a need to prevent a cover-up</a:t>
            </a:r>
          </a:p>
          <a:p>
            <a:pPr lvl="1"/>
            <a:endParaRPr lang="en-US" dirty="0"/>
          </a:p>
          <a:p>
            <a:pPr marL="457200" lvl="1" indent="0">
              <a:buNone/>
            </a:pPr>
            <a:endParaRPr lang="en-US" dirty="0"/>
          </a:p>
        </p:txBody>
      </p:sp>
      <p:pic>
        <p:nvPicPr>
          <p:cNvPr id="7" name="Graphic 6" descr="Office Worker">
            <a:extLst>
              <a:ext uri="{FF2B5EF4-FFF2-40B4-BE49-F238E27FC236}">
                <a16:creationId xmlns:a16="http://schemas.microsoft.com/office/drawing/2014/main" id="{E7A344D1-96E2-10D1-C9AB-3F795B8A02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96847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B578-FBDD-C858-2841-AC55006C5B58}"/>
              </a:ext>
            </a:extLst>
          </p:cNvPr>
          <p:cNvSpPr>
            <a:spLocks noGrp="1"/>
          </p:cNvSpPr>
          <p:nvPr>
            <p:ph type="title"/>
          </p:nvPr>
        </p:nvSpPr>
        <p:spPr>
          <a:xfrm>
            <a:off x="752475" y="609600"/>
            <a:ext cx="3643150" cy="5603310"/>
          </a:xfrm>
        </p:spPr>
        <p:txBody>
          <a:bodyPr>
            <a:normAutofit/>
          </a:bodyPr>
          <a:lstStyle/>
          <a:p>
            <a:r>
              <a:rPr lang="en-US" dirty="0"/>
              <a:t>To Record or Not to Record?</a:t>
            </a:r>
          </a:p>
        </p:txBody>
      </p:sp>
      <p:graphicFrame>
        <p:nvGraphicFramePr>
          <p:cNvPr id="5" name="Content Placeholder 2">
            <a:extLst>
              <a:ext uri="{FF2B5EF4-FFF2-40B4-BE49-F238E27FC236}">
                <a16:creationId xmlns:a16="http://schemas.microsoft.com/office/drawing/2014/main" id="{C152BCC3-0CE3-6082-162E-E9E0B841F61E}"/>
              </a:ext>
            </a:extLst>
          </p:cNvPr>
          <p:cNvGraphicFramePr>
            <a:graphicFrameLocks noGrp="1"/>
          </p:cNvGraphicFramePr>
          <p:nvPr>
            <p:ph idx="1"/>
            <p:extLst>
              <p:ext uri="{D42A27DB-BD31-4B8C-83A1-F6EECF244321}">
                <p14:modId xmlns:p14="http://schemas.microsoft.com/office/powerpoint/2010/main" val="161188155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076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4A00-0B2F-C18F-84A9-12AA5CBFCC36}"/>
              </a:ext>
            </a:extLst>
          </p:cNvPr>
          <p:cNvSpPr>
            <a:spLocks noGrp="1"/>
          </p:cNvSpPr>
          <p:nvPr>
            <p:ph type="title"/>
          </p:nvPr>
        </p:nvSpPr>
        <p:spPr>
          <a:xfrm>
            <a:off x="7872575" y="628651"/>
            <a:ext cx="3643150" cy="5584259"/>
          </a:xfrm>
        </p:spPr>
        <p:txBody>
          <a:bodyPr vert="horz" lIns="0" tIns="0" rIns="0" bIns="0" rtlCol="0">
            <a:normAutofit/>
          </a:bodyPr>
          <a:lstStyle/>
          <a:p>
            <a:r>
              <a:rPr lang="en-US" sz="4000"/>
              <a:t>Assessing for Credibility</a:t>
            </a:r>
          </a:p>
        </p:txBody>
      </p:sp>
      <p:sp>
        <p:nvSpPr>
          <p:cNvPr id="10" name="Rectangle 9">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D5C0C8-C597-7866-87A3-DB4D5A55D686}"/>
              </a:ext>
            </a:extLst>
          </p:cNvPr>
          <p:cNvGraphicFramePr>
            <a:graphicFrameLocks noGrp="1"/>
          </p:cNvGraphicFramePr>
          <p:nvPr>
            <p:ph idx="1"/>
            <p:extLst>
              <p:ext uri="{D42A27DB-BD31-4B8C-83A1-F6EECF244321}">
                <p14:modId xmlns:p14="http://schemas.microsoft.com/office/powerpoint/2010/main" val="3344028462"/>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7463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5735BF24-6BAF-195E-50B5-D56F2698C7A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4F0C8-C4BB-161E-4168-84590D752C65}"/>
              </a:ext>
            </a:extLst>
          </p:cNvPr>
          <p:cNvSpPr>
            <a:spLocks noGrp="1"/>
          </p:cNvSpPr>
          <p:nvPr>
            <p:ph type="title"/>
          </p:nvPr>
        </p:nvSpPr>
        <p:spPr>
          <a:xfrm>
            <a:off x="913796" y="927100"/>
            <a:ext cx="3418766" cy="4616450"/>
          </a:xfrm>
        </p:spPr>
        <p:txBody>
          <a:bodyPr>
            <a:normAutofit/>
          </a:bodyPr>
          <a:lstStyle/>
          <a:p>
            <a:r>
              <a:rPr lang="en-US">
                <a:latin typeface="Arial"/>
                <a:cs typeface="Arial"/>
              </a:rPr>
              <a:t>Assessing for Credibility:</a:t>
            </a:r>
            <a:br>
              <a:rPr lang="en-US">
                <a:latin typeface="Arial"/>
              </a:rPr>
            </a:br>
            <a:r>
              <a:rPr lang="en-US">
                <a:latin typeface="Arial"/>
                <a:ea typeface="Calibri"/>
                <a:cs typeface="Calibri"/>
              </a:rPr>
              <a:t>Factors to Consider </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28EB7A-87B7-C5D8-7126-9C84955E9F04}"/>
              </a:ext>
            </a:extLst>
          </p:cNvPr>
          <p:cNvSpPr>
            <a:spLocks noGrp="1"/>
          </p:cNvSpPr>
          <p:nvPr>
            <p:ph idx="1"/>
          </p:nvPr>
        </p:nvSpPr>
        <p:spPr>
          <a:xfrm>
            <a:off x="4976029" y="971548"/>
            <a:ext cx="6291528" cy="5516933"/>
          </a:xfrm>
        </p:spPr>
        <p:txBody>
          <a:bodyPr vert="horz" lIns="91440" tIns="45720" rIns="91440" bIns="45720" rtlCol="0" anchor="ctr">
            <a:normAutofit fontScale="92500"/>
          </a:bodyPr>
          <a:lstStyle/>
          <a:p>
            <a:pPr>
              <a:lnSpc>
                <a:spcPct val="110000"/>
              </a:lnSpc>
            </a:pPr>
            <a:r>
              <a:rPr lang="en-US" sz="2400" dirty="0">
                <a:latin typeface="Arial"/>
                <a:ea typeface="Calibri"/>
                <a:cs typeface="Calibri"/>
              </a:rPr>
              <a:t>Is there motive to lie/conflict of interest</a:t>
            </a:r>
          </a:p>
          <a:p>
            <a:pPr>
              <a:lnSpc>
                <a:spcPct val="110000"/>
              </a:lnSpc>
            </a:pPr>
            <a:r>
              <a:rPr lang="en-US" sz="2400" dirty="0">
                <a:latin typeface="Arial"/>
                <a:ea typeface="Calibri"/>
                <a:cs typeface="Calibri"/>
              </a:rPr>
              <a:t>History of falsehoods</a:t>
            </a:r>
          </a:p>
          <a:p>
            <a:pPr>
              <a:lnSpc>
                <a:spcPct val="110000"/>
              </a:lnSpc>
            </a:pPr>
            <a:r>
              <a:rPr lang="en-US" sz="2400" dirty="0">
                <a:latin typeface="Arial"/>
                <a:ea typeface="Calibri"/>
                <a:cs typeface="Calibri"/>
              </a:rPr>
              <a:t>Illustrate game play with words (i.e. Were you in your office?  What do you mean by "in"?)</a:t>
            </a:r>
          </a:p>
          <a:p>
            <a:pPr>
              <a:lnSpc>
                <a:spcPct val="110000"/>
              </a:lnSpc>
            </a:pPr>
            <a:r>
              <a:rPr lang="en-US" sz="2400" dirty="0">
                <a:latin typeface="Arial"/>
                <a:ea typeface="Calibri"/>
                <a:cs typeface="Calibri"/>
              </a:rPr>
              <a:t>Past similar claims </a:t>
            </a:r>
          </a:p>
          <a:p>
            <a:pPr>
              <a:lnSpc>
                <a:spcPct val="110000"/>
              </a:lnSpc>
            </a:pPr>
            <a:r>
              <a:rPr lang="en-US" sz="2400" dirty="0">
                <a:latin typeface="Arial"/>
                <a:ea typeface="Calibri"/>
                <a:cs typeface="Calibri"/>
              </a:rPr>
              <a:t>Does the version of events make sense</a:t>
            </a:r>
          </a:p>
          <a:p>
            <a:pPr>
              <a:lnSpc>
                <a:spcPct val="110000"/>
              </a:lnSpc>
            </a:pPr>
            <a:r>
              <a:rPr lang="en-US" sz="2400" dirty="0">
                <a:latin typeface="Arial"/>
                <a:ea typeface="Calibri"/>
                <a:cs typeface="Calibri"/>
              </a:rPr>
              <a:t>Is behavior plausible given context (i.e. in environment where use of profanity is a norm by employees, but SOC says never used profanity). </a:t>
            </a:r>
          </a:p>
          <a:p>
            <a:pPr>
              <a:lnSpc>
                <a:spcPct val="110000"/>
              </a:lnSpc>
            </a:pPr>
            <a:r>
              <a:rPr lang="en-US" sz="2400" dirty="0">
                <a:latin typeface="Arial"/>
                <a:ea typeface="Calibri"/>
                <a:cs typeface="Calibri"/>
              </a:rPr>
              <a:t>Evidence (photos, emails etc.) </a:t>
            </a:r>
          </a:p>
          <a:p>
            <a:pPr>
              <a:lnSpc>
                <a:spcPct val="110000"/>
              </a:lnSpc>
            </a:pPr>
            <a:r>
              <a:rPr lang="en-US" sz="2400" dirty="0">
                <a:latin typeface="Arial"/>
                <a:ea typeface="Calibri"/>
                <a:cs typeface="Calibri"/>
              </a:rPr>
              <a:t>Contrary witness statements </a:t>
            </a:r>
          </a:p>
          <a:p>
            <a:pPr>
              <a:lnSpc>
                <a:spcPct val="110000"/>
              </a:lnSpc>
            </a:pPr>
            <a:endParaRPr lang="en-US" sz="1900" dirty="0">
              <a:latin typeface="Arial"/>
              <a:ea typeface="Calibri"/>
              <a:cs typeface="Calibri"/>
            </a:endParaRPr>
          </a:p>
          <a:p>
            <a:pPr>
              <a:lnSpc>
                <a:spcPct val="110000"/>
              </a:lnSpc>
            </a:pPr>
            <a:endParaRPr lang="en-US" sz="1900" dirty="0">
              <a:ea typeface="Calibri"/>
              <a:cs typeface="Calibri"/>
            </a:endParaRPr>
          </a:p>
        </p:txBody>
      </p:sp>
    </p:spTree>
    <p:extLst>
      <p:ext uri="{BB962C8B-B14F-4D97-AF65-F5344CB8AC3E}">
        <p14:creationId xmlns:p14="http://schemas.microsoft.com/office/powerpoint/2010/main" val="16825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F79CEF01-828D-BC0B-6D79-A7456CBB6AE2}"/>
            </a:ext>
          </a:extLst>
        </p:cNvPr>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E3B50E7B-64A8-2C5A-C22F-186A87C6154C}"/>
              </a:ext>
            </a:extLst>
          </p:cNvPr>
          <p:cNvPicPr>
            <a:picLocks noChangeAspect="1"/>
          </p:cNvPicPr>
          <p:nvPr/>
        </p:nvPicPr>
        <p:blipFill>
          <a:blip r:embed="rId4"/>
          <a:srcRect b="15755"/>
          <a:stretch>
            <a:fillRect/>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1B1B6-69C0-0326-620F-1C3BE7C8974C}"/>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Summary of Findings- Conclusions and Next Steps</a:t>
            </a:r>
          </a:p>
          <a:p>
            <a:endParaRPr lang="en-US" sz="4800"/>
          </a:p>
        </p:txBody>
      </p:sp>
    </p:spTree>
    <p:extLst>
      <p:ext uri="{BB962C8B-B14F-4D97-AF65-F5344CB8AC3E}">
        <p14:creationId xmlns:p14="http://schemas.microsoft.com/office/powerpoint/2010/main" val="28024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643467"/>
            <a:ext cx="3361498" cy="1267810"/>
          </a:xfrm>
        </p:spPr>
        <p:txBody>
          <a:bodyPr anchor="b">
            <a:normAutofit/>
          </a:bodyPr>
          <a:lstStyle/>
          <a:p>
            <a:pPr algn="l"/>
            <a:r>
              <a:rPr lang="en-US" sz="2400">
                <a:latin typeface="Arial" panose="020B0604020202020204" pitchFamily="34" charset="0"/>
                <a:cs typeface="Arial" panose="020B0604020202020204" pitchFamily="34" charset="0"/>
              </a:rPr>
              <a:t>The Investigator’s Role</a:t>
            </a:r>
          </a:p>
        </p:txBody>
      </p:sp>
      <p:sp>
        <p:nvSpPr>
          <p:cNvPr id="3" name="Content Placeholder 2"/>
          <p:cNvSpPr>
            <a:spLocks noGrp="1"/>
          </p:cNvSpPr>
          <p:nvPr>
            <p:ph idx="1"/>
          </p:nvPr>
        </p:nvSpPr>
        <p:spPr>
          <a:xfrm>
            <a:off x="643467" y="2096063"/>
            <a:ext cx="3361498" cy="4028512"/>
          </a:xfrm>
        </p:spPr>
        <p:txBody>
          <a:bodyPr>
            <a:normAutofit/>
          </a:bodyPr>
          <a:lstStyle/>
          <a:p>
            <a:r>
              <a:rPr lang="en-US" sz="1400" dirty="0">
                <a:latin typeface="Arial" panose="020B0604020202020204" pitchFamily="34" charset="0"/>
                <a:cs typeface="Arial" panose="020B0604020202020204" pitchFamily="34" charset="0"/>
              </a:rPr>
              <a:t>Objective fact-gatherer when speaking to witnesses</a:t>
            </a:r>
          </a:p>
          <a:p>
            <a:r>
              <a:rPr lang="en-US" sz="1400" dirty="0">
                <a:latin typeface="Arial" panose="020B0604020202020204" pitchFamily="34" charset="0"/>
                <a:cs typeface="Arial" panose="020B0604020202020204" pitchFamily="34" charset="0"/>
              </a:rPr>
              <a:t>Neutral, fair-minded, professional seeking the facts</a:t>
            </a:r>
          </a:p>
          <a:p>
            <a:r>
              <a:rPr lang="en-US" sz="1400" dirty="0">
                <a:latin typeface="Arial" panose="020B0604020202020204" pitchFamily="34" charset="0"/>
                <a:cs typeface="Arial" panose="020B0604020202020204" pitchFamily="34" charset="0"/>
              </a:rPr>
              <a:t>What you shouldn’t be:</a:t>
            </a:r>
          </a:p>
          <a:p>
            <a:pPr lvl="1"/>
            <a:r>
              <a:rPr lang="en-US" sz="1400" dirty="0">
                <a:latin typeface="Arial" panose="020B0604020202020204" pitchFamily="34" charset="0"/>
                <a:cs typeface="Arial" panose="020B0604020202020204" pitchFamily="34" charset="0"/>
              </a:rPr>
              <a:t>Member of the inquisition (the “bad cop”)</a:t>
            </a:r>
          </a:p>
          <a:p>
            <a:pPr lvl="1"/>
            <a:r>
              <a:rPr lang="en-US" sz="1400" dirty="0">
                <a:latin typeface="Arial" panose="020B0604020202020204" pitchFamily="34" charset="0"/>
                <a:cs typeface="Arial" panose="020B0604020202020204" pitchFamily="34" charset="0"/>
              </a:rPr>
              <a:t>Therapist</a:t>
            </a:r>
          </a:p>
          <a:p>
            <a:pPr lvl="1"/>
            <a:r>
              <a:rPr lang="en-US" sz="1400" dirty="0">
                <a:latin typeface="Arial" panose="020B0604020202020204" pitchFamily="34" charset="0"/>
                <a:cs typeface="Arial" panose="020B0604020202020204" pitchFamily="34" charset="0"/>
              </a:rPr>
              <a:t>Employee advocate, or</a:t>
            </a:r>
          </a:p>
          <a:p>
            <a:pPr lvl="1"/>
            <a:r>
              <a:rPr lang="en-US" sz="1400" dirty="0">
                <a:latin typeface="Arial" panose="020B0604020202020204" pitchFamily="34" charset="0"/>
                <a:cs typeface="Arial" panose="020B0604020202020204" pitchFamily="34" charset="0"/>
              </a:rPr>
              <a:t>Employer advocate, or “rubber stamp”</a:t>
            </a:r>
          </a:p>
          <a:p>
            <a:r>
              <a:rPr lang="en-US" sz="1400" dirty="0">
                <a:latin typeface="Arial" panose="020B0604020202020204" pitchFamily="34" charset="0"/>
                <a:cs typeface="Arial" panose="020B0604020202020204" pitchFamily="34" charset="0"/>
              </a:rPr>
              <a:t>Difference between Internal/External</a:t>
            </a:r>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296FD8-0B9B-CAB6-D87C-9C5FC477F9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79751" y="1151910"/>
            <a:ext cx="5877617" cy="4584542"/>
          </a:xfrm>
          <a:prstGeom prst="rect">
            <a:avLst/>
          </a:prstGeom>
        </p:spPr>
      </p:pic>
      <p:sp>
        <p:nvSpPr>
          <p:cNvPr id="6" name="TextBox 5">
            <a:extLst>
              <a:ext uri="{FF2B5EF4-FFF2-40B4-BE49-F238E27FC236}">
                <a16:creationId xmlns:a16="http://schemas.microsoft.com/office/drawing/2014/main" id="{84032E3E-F8FC-06E5-FD6B-7232E7FC5360}"/>
              </a:ext>
            </a:extLst>
          </p:cNvPr>
          <p:cNvSpPr txBox="1"/>
          <p:nvPr/>
        </p:nvSpPr>
        <p:spPr>
          <a:xfrm>
            <a:off x="8253395" y="5536397"/>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beyondthepale-dvora.blogspot.com/20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892356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699D8178-95B9-1225-1FA2-C49D90286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D640D-E110-6C24-ACD6-950B60BDA8BA}"/>
              </a:ext>
            </a:extLst>
          </p:cNvPr>
          <p:cNvSpPr>
            <a:spLocks noGrp="1"/>
          </p:cNvSpPr>
          <p:nvPr>
            <p:ph type="title"/>
          </p:nvPr>
        </p:nvSpPr>
        <p:spPr>
          <a:xfrm>
            <a:off x="752475" y="609600"/>
            <a:ext cx="3643150" cy="5603310"/>
          </a:xfrm>
        </p:spPr>
        <p:txBody>
          <a:bodyPr>
            <a:normAutofit/>
          </a:bodyPr>
          <a:lstStyle/>
          <a:p>
            <a:r>
              <a:rPr lang="en-US">
                <a:latin typeface="Arial"/>
                <a:cs typeface="Arial"/>
              </a:rPr>
              <a:t>6. Report Writing</a:t>
            </a:r>
            <a:br>
              <a:rPr lang="en-US">
                <a:latin typeface="Arial"/>
                <a:cs typeface="Arial"/>
              </a:rPr>
            </a:br>
            <a:endParaRPr lang="en-US">
              <a:latin typeface="Arial"/>
              <a:cs typeface="Arial"/>
            </a:endParaRPr>
          </a:p>
        </p:txBody>
      </p:sp>
      <p:graphicFrame>
        <p:nvGraphicFramePr>
          <p:cNvPr id="12" name="Content Placeholder 2">
            <a:extLst>
              <a:ext uri="{FF2B5EF4-FFF2-40B4-BE49-F238E27FC236}">
                <a16:creationId xmlns:a16="http://schemas.microsoft.com/office/drawing/2014/main" id="{26E07227-8B8E-2C08-A1DE-3203733AF96F}"/>
              </a:ext>
            </a:extLst>
          </p:cNvPr>
          <p:cNvGraphicFramePr>
            <a:graphicFrameLocks noGrp="1"/>
          </p:cNvGraphicFramePr>
          <p:nvPr>
            <p:ph idx="1"/>
            <p:extLst>
              <p:ext uri="{D42A27DB-BD31-4B8C-83A1-F6EECF244321}">
                <p14:modId xmlns:p14="http://schemas.microsoft.com/office/powerpoint/2010/main" val="2268386088"/>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8809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EC12F667-90BC-9FF2-2895-A96FAE483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3CCE0-1D0D-B42E-9F51-F3E753EBB29B}"/>
              </a:ext>
            </a:extLst>
          </p:cNvPr>
          <p:cNvSpPr>
            <a:spLocks noGrp="1"/>
          </p:cNvSpPr>
          <p:nvPr>
            <p:ph type="title"/>
          </p:nvPr>
        </p:nvSpPr>
        <p:spPr>
          <a:xfrm>
            <a:off x="6513534" y="609600"/>
            <a:ext cx="4754022" cy="1326321"/>
          </a:xfrm>
        </p:spPr>
        <p:txBody>
          <a:bodyPr>
            <a:normAutofit/>
          </a:bodyPr>
          <a:lstStyle/>
          <a:p>
            <a:r>
              <a:rPr lang="en-US">
                <a:latin typeface="Arial"/>
                <a:cs typeface="Arial"/>
              </a:rPr>
              <a:t>6. Report Writing</a:t>
            </a:r>
            <a:br>
              <a:rPr lang="en-US">
                <a:latin typeface="Arial"/>
                <a:cs typeface="Arial"/>
              </a:rPr>
            </a:br>
            <a:endParaRPr lang="en-US">
              <a:latin typeface="Arial"/>
              <a:cs typeface="Arial"/>
            </a:endParaRPr>
          </a:p>
        </p:txBody>
      </p:sp>
      <p:pic>
        <p:nvPicPr>
          <p:cNvPr id="12" name="Picture 11" descr="Multi-colored paper-craft art">
            <a:extLst>
              <a:ext uri="{FF2B5EF4-FFF2-40B4-BE49-F238E27FC236}">
                <a16:creationId xmlns:a16="http://schemas.microsoft.com/office/drawing/2014/main" id="{44C8107E-1C48-A51B-57B8-D4181A96AB13}"/>
              </a:ext>
            </a:extLst>
          </p:cNvPr>
          <p:cNvPicPr>
            <a:picLocks noChangeAspect="1"/>
          </p:cNvPicPr>
          <p:nvPr/>
        </p:nvPicPr>
        <p:blipFill>
          <a:blip r:embed="rId4"/>
          <a:srcRect l="21452" r="19214" b="-1"/>
          <a:stretch>
            <a:fillRect/>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F1C6D4A3-6471-AAAE-5F06-8DB418680331}"/>
              </a:ext>
            </a:extLst>
          </p:cNvPr>
          <p:cNvSpPr>
            <a:spLocks noGrp="1"/>
          </p:cNvSpPr>
          <p:nvPr>
            <p:ph idx="1"/>
          </p:nvPr>
        </p:nvSpPr>
        <p:spPr>
          <a:xfrm>
            <a:off x="6513534" y="2096064"/>
            <a:ext cx="4754022" cy="4152336"/>
          </a:xfrm>
        </p:spPr>
        <p:txBody>
          <a:bodyPr vert="horz" lIns="91440" tIns="45720" rIns="91440" bIns="45720" rtlCol="0">
            <a:normAutofit fontScale="92500" lnSpcReduction="20000"/>
          </a:bodyPr>
          <a:lstStyle/>
          <a:p>
            <a:pPr>
              <a:lnSpc>
                <a:spcPct val="110000"/>
              </a:lnSpc>
            </a:pPr>
            <a:r>
              <a:rPr lang="en-US" sz="1900" dirty="0">
                <a:latin typeface="Arial"/>
                <a:cs typeface="Arial"/>
                <a:sym typeface="Wingdings" panose="05000000000000000000" pitchFamily="2" charset="2"/>
              </a:rPr>
              <a:t>Make a record of your reasoning and steps taken</a:t>
            </a:r>
            <a:endParaRPr lang="en-US" sz="1900" dirty="0">
              <a:latin typeface="Arial"/>
              <a:ea typeface="Calibri"/>
              <a:cs typeface="Arial"/>
            </a:endParaRPr>
          </a:p>
          <a:p>
            <a:pPr>
              <a:lnSpc>
                <a:spcPct val="110000"/>
              </a:lnSpc>
            </a:pPr>
            <a:r>
              <a:rPr lang="en-US" sz="1900" dirty="0">
                <a:latin typeface="Arial"/>
                <a:cs typeface="Arial"/>
                <a:sym typeface="Wingdings" panose="05000000000000000000" pitchFamily="2" charset="2"/>
              </a:rPr>
              <a:t>Avoid unnecessarily controversial comments of your own</a:t>
            </a:r>
            <a:endParaRPr lang="en-US" sz="1900" dirty="0">
              <a:latin typeface="Arial"/>
              <a:ea typeface="Calibri"/>
              <a:cs typeface="Arial"/>
            </a:endParaRPr>
          </a:p>
          <a:p>
            <a:pPr>
              <a:lnSpc>
                <a:spcPct val="110000"/>
              </a:lnSpc>
            </a:pPr>
            <a:r>
              <a:rPr lang="en-US" sz="1900" dirty="0">
                <a:latin typeface="Arial"/>
                <a:cs typeface="Arial"/>
                <a:sym typeface="Wingdings" panose="05000000000000000000" pitchFamily="2" charset="2"/>
              </a:rPr>
              <a:t>Quote witnesses when possible- verbatim notes or recording is critical for this. </a:t>
            </a:r>
            <a:endParaRPr lang="en-US" sz="1900" dirty="0">
              <a:latin typeface="Arial"/>
              <a:ea typeface="Calibri"/>
              <a:cs typeface="Arial"/>
            </a:endParaRPr>
          </a:p>
          <a:p>
            <a:pPr>
              <a:lnSpc>
                <a:spcPct val="110000"/>
              </a:lnSpc>
            </a:pPr>
            <a:r>
              <a:rPr lang="en-US" sz="1900" dirty="0">
                <a:latin typeface="Arial"/>
                <a:cs typeface="Arial"/>
                <a:sym typeface="Wingdings" panose="05000000000000000000" pitchFamily="2" charset="2"/>
              </a:rPr>
              <a:t>Remember audiences, this could be in court or arbitration. Keep it professional and neutral. </a:t>
            </a:r>
          </a:p>
          <a:p>
            <a:pPr>
              <a:lnSpc>
                <a:spcPct val="110000"/>
              </a:lnSpc>
            </a:pPr>
            <a:r>
              <a:rPr lang="en-US" sz="1900" dirty="0">
                <a:latin typeface="Arial"/>
                <a:ea typeface="Calibri"/>
                <a:cs typeface="Arial"/>
              </a:rPr>
              <a:t>DO NOT UNDERSELL ADMISSIONS, STATEMENTS AGAINST INTEREST, OR RANDOM, VIOLENT THREATS MADE TOWARDS INVESTIGATOR!</a:t>
            </a:r>
          </a:p>
          <a:p>
            <a:pPr marL="0" indent="0">
              <a:lnSpc>
                <a:spcPct val="110000"/>
              </a:lnSpc>
              <a:buNone/>
            </a:pPr>
            <a:r>
              <a:rPr lang="en-US" sz="1600" dirty="0">
                <a:latin typeface="Arial"/>
                <a:cs typeface="Arial"/>
                <a:sym typeface="Wingdings" panose="05000000000000000000" pitchFamily="2" charset="2"/>
              </a:rPr>
              <a:t> </a:t>
            </a:r>
            <a:endParaRPr lang="en-US" sz="1600" dirty="0">
              <a:latin typeface="Arial"/>
              <a:ea typeface="Calibri"/>
              <a:cs typeface="Arial"/>
            </a:endParaRPr>
          </a:p>
        </p:txBody>
      </p:sp>
      <p:cxnSp>
        <p:nvCxnSpPr>
          <p:cNvPr id="16" name="Straight Connector 15">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699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2C95-4E7C-966F-3F0C-FCE3AFA9855A}"/>
              </a:ext>
            </a:extLst>
          </p:cNvPr>
          <p:cNvSpPr>
            <a:spLocks noGrp="1"/>
          </p:cNvSpPr>
          <p:nvPr>
            <p:ph type="title"/>
          </p:nvPr>
        </p:nvSpPr>
        <p:spPr>
          <a:xfrm>
            <a:off x="752474" y="609600"/>
            <a:ext cx="3857103" cy="5603310"/>
          </a:xfrm>
        </p:spPr>
        <p:txBody>
          <a:bodyPr>
            <a:normAutofit/>
          </a:bodyPr>
          <a:lstStyle/>
          <a:p>
            <a:r>
              <a:rPr lang="en-US" sz="2600" dirty="0">
                <a:latin typeface="Arial"/>
                <a:cs typeface="Arial"/>
              </a:rPr>
              <a:t>7. Communications, Debrief and Assess for Discipline</a:t>
            </a:r>
          </a:p>
        </p:txBody>
      </p:sp>
      <p:graphicFrame>
        <p:nvGraphicFramePr>
          <p:cNvPr id="7" name="Content Placeholder 2">
            <a:extLst>
              <a:ext uri="{FF2B5EF4-FFF2-40B4-BE49-F238E27FC236}">
                <a16:creationId xmlns:a16="http://schemas.microsoft.com/office/drawing/2014/main" id="{B049BF13-1303-0715-5B2C-6A40379EE4FD}"/>
              </a:ext>
            </a:extLst>
          </p:cNvPr>
          <p:cNvGraphicFramePr>
            <a:graphicFrameLocks noGrp="1"/>
          </p:cNvGraphicFramePr>
          <p:nvPr>
            <p:ph idx="1"/>
            <p:extLst>
              <p:ext uri="{D42A27DB-BD31-4B8C-83A1-F6EECF244321}">
                <p14:modId xmlns:p14="http://schemas.microsoft.com/office/powerpoint/2010/main" val="298388373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297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A7AB-5E9D-6783-7E20-751D00114F8A}"/>
              </a:ext>
            </a:extLst>
          </p:cNvPr>
          <p:cNvSpPr>
            <a:spLocks noGrp="1"/>
          </p:cNvSpPr>
          <p:nvPr>
            <p:ph type="title"/>
          </p:nvPr>
        </p:nvSpPr>
        <p:spPr>
          <a:xfrm>
            <a:off x="752475" y="609600"/>
            <a:ext cx="3643150" cy="5603310"/>
          </a:xfrm>
        </p:spPr>
        <p:txBody>
          <a:bodyPr>
            <a:normAutofit/>
          </a:bodyPr>
          <a:lstStyle/>
          <a:p>
            <a:r>
              <a:rPr lang="en-US" dirty="0"/>
              <a:t>Assessing for discipline</a:t>
            </a:r>
          </a:p>
        </p:txBody>
      </p:sp>
      <p:graphicFrame>
        <p:nvGraphicFramePr>
          <p:cNvPr id="5" name="Content Placeholder 2">
            <a:extLst>
              <a:ext uri="{FF2B5EF4-FFF2-40B4-BE49-F238E27FC236}">
                <a16:creationId xmlns:a16="http://schemas.microsoft.com/office/drawing/2014/main" id="{0B000171-1823-948E-C08B-0BC46CAFD8CF}"/>
              </a:ext>
            </a:extLst>
          </p:cNvPr>
          <p:cNvGraphicFramePr>
            <a:graphicFrameLocks noGrp="1"/>
          </p:cNvGraphicFramePr>
          <p:nvPr>
            <p:ph idx="1"/>
            <p:extLst>
              <p:ext uri="{D42A27DB-BD31-4B8C-83A1-F6EECF244321}">
                <p14:modId xmlns:p14="http://schemas.microsoft.com/office/powerpoint/2010/main" val="107922579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6323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7E89509E-A603-734D-FF89-C5FCE5DEE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9AA97-8216-D0E7-3753-67980C7B1663}"/>
              </a:ext>
            </a:extLst>
          </p:cNvPr>
          <p:cNvSpPr>
            <a:spLocks noGrp="1"/>
          </p:cNvSpPr>
          <p:nvPr>
            <p:ph type="title"/>
          </p:nvPr>
        </p:nvSpPr>
        <p:spPr>
          <a:xfrm>
            <a:off x="6513534" y="609600"/>
            <a:ext cx="4754022" cy="1326321"/>
          </a:xfrm>
        </p:spPr>
        <p:txBody>
          <a:bodyPr>
            <a:normAutofit/>
          </a:bodyPr>
          <a:lstStyle/>
          <a:p>
            <a:r>
              <a:rPr lang="en-US" sz="2900">
                <a:latin typeface="Arial"/>
                <a:cs typeface="Arial"/>
              </a:rPr>
              <a:t>8. Documentation retention and storage</a:t>
            </a:r>
          </a:p>
        </p:txBody>
      </p:sp>
      <p:pic>
        <p:nvPicPr>
          <p:cNvPr id="5" name="Picture 4" descr="Stack of files">
            <a:extLst>
              <a:ext uri="{FF2B5EF4-FFF2-40B4-BE49-F238E27FC236}">
                <a16:creationId xmlns:a16="http://schemas.microsoft.com/office/drawing/2014/main" id="{5CC82D43-0CD4-F736-E966-BB1069720D59}"/>
              </a:ext>
            </a:extLst>
          </p:cNvPr>
          <p:cNvPicPr>
            <a:picLocks noChangeAspect="1"/>
          </p:cNvPicPr>
          <p:nvPr/>
        </p:nvPicPr>
        <p:blipFill>
          <a:blip r:embed="rId4"/>
          <a:srcRect l="21868" r="18798" b="-1"/>
          <a:stretch>
            <a:fillRect/>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AF6081F2-27D1-7C79-3B6E-A5E3DB4CFCE1}"/>
              </a:ext>
            </a:extLst>
          </p:cNvPr>
          <p:cNvSpPr>
            <a:spLocks noGrp="1"/>
          </p:cNvSpPr>
          <p:nvPr>
            <p:ph idx="1"/>
          </p:nvPr>
        </p:nvSpPr>
        <p:spPr>
          <a:xfrm>
            <a:off x="6513534" y="2096064"/>
            <a:ext cx="4754022" cy="4480100"/>
          </a:xfrm>
        </p:spPr>
        <p:txBody>
          <a:bodyPr vert="horz" lIns="91440" tIns="45720" rIns="91440" bIns="45720" rtlCol="0">
            <a:normAutofit/>
          </a:bodyPr>
          <a:lstStyle/>
          <a:p>
            <a:pPr>
              <a:lnSpc>
                <a:spcPct val="110000"/>
              </a:lnSpc>
            </a:pPr>
            <a:r>
              <a:rPr lang="en-US" sz="1600" dirty="0">
                <a:latin typeface="Arial"/>
                <a:cs typeface="Arial"/>
              </a:rPr>
              <a:t>Investigations are NOT stored in Personnel Files</a:t>
            </a:r>
            <a:endParaRPr lang="en-US" sz="1600" dirty="0">
              <a:latin typeface="Arial"/>
              <a:ea typeface="Calibri"/>
              <a:cs typeface="Arial"/>
            </a:endParaRPr>
          </a:p>
          <a:p>
            <a:pPr>
              <a:lnSpc>
                <a:spcPct val="110000"/>
              </a:lnSpc>
            </a:pPr>
            <a:r>
              <a:rPr lang="en-US" sz="1600" dirty="0">
                <a:latin typeface="Arial"/>
                <a:cs typeface="Arial"/>
              </a:rPr>
              <a:t>Final copies should be clearly documented as such, saved in a secure electronic file (transition paper documents to electronic). </a:t>
            </a:r>
            <a:r>
              <a:rPr lang="en-US" sz="1600" u="sng" dirty="0">
                <a:latin typeface="Arial"/>
                <a:cs typeface="Arial"/>
              </a:rPr>
              <a:t>Determine universal storage location.</a:t>
            </a:r>
            <a:endParaRPr lang="en-US" sz="1600" u="sng" dirty="0">
              <a:latin typeface="Arial"/>
              <a:ea typeface="Calibri"/>
              <a:cs typeface="Arial"/>
            </a:endParaRPr>
          </a:p>
          <a:p>
            <a:pPr>
              <a:lnSpc>
                <a:spcPct val="110000"/>
              </a:lnSpc>
            </a:pPr>
            <a:r>
              <a:rPr lang="en-US" sz="1600" dirty="0">
                <a:latin typeface="Arial"/>
                <a:cs typeface="Arial"/>
              </a:rPr>
              <a:t>Preserve for time pursuant to the record retention requirements.</a:t>
            </a:r>
            <a:endParaRPr lang="en-US" sz="1600" dirty="0">
              <a:latin typeface="Arial"/>
              <a:ea typeface="Calibri"/>
              <a:cs typeface="Arial"/>
            </a:endParaRPr>
          </a:p>
          <a:p>
            <a:pPr>
              <a:lnSpc>
                <a:spcPct val="110000"/>
              </a:lnSpc>
            </a:pPr>
            <a:r>
              <a:rPr lang="en-US" sz="1600" dirty="0">
                <a:latin typeface="Arial"/>
                <a:cs typeface="Arial"/>
              </a:rPr>
              <a:t>In the event of a request for information, discuss with your manager, legal or Labor Relations (if the request is from a Union).</a:t>
            </a:r>
            <a:endParaRPr lang="en-US" sz="1600" dirty="0">
              <a:latin typeface="Arial"/>
              <a:ea typeface="Calibri"/>
              <a:cs typeface="Arial"/>
            </a:endParaRPr>
          </a:p>
          <a:p>
            <a:pPr>
              <a:lnSpc>
                <a:spcPct val="110000"/>
              </a:lnSpc>
            </a:pPr>
            <a:r>
              <a:rPr lang="en-US" sz="1600" dirty="0">
                <a:latin typeface="Arial"/>
                <a:ea typeface="Calibri"/>
                <a:cs typeface="Calibri"/>
              </a:rPr>
              <a:t>Ensure any subsequent discipline is properly stored in employee personnel files. </a:t>
            </a:r>
          </a:p>
        </p:txBody>
      </p:sp>
      <p:cxnSp>
        <p:nvCxnSpPr>
          <p:cNvPr id="9" name="Straight Connector 8">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038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C518CC19-5083-712C-B326-5978D3372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29413-41BB-79F3-97F4-21E90CECA18D}"/>
              </a:ext>
            </a:extLst>
          </p:cNvPr>
          <p:cNvSpPr>
            <a:spLocks noGrp="1"/>
          </p:cNvSpPr>
          <p:nvPr>
            <p:ph type="title"/>
          </p:nvPr>
        </p:nvSpPr>
        <p:spPr>
          <a:xfrm>
            <a:off x="913795" y="609600"/>
            <a:ext cx="10353761" cy="1326321"/>
          </a:xfrm>
        </p:spPr>
        <p:txBody>
          <a:bodyPr>
            <a:normAutofit/>
          </a:bodyPr>
          <a:lstStyle/>
          <a:p>
            <a:r>
              <a:rPr lang="en-US">
                <a:latin typeface="Arial"/>
                <a:cs typeface="Arial"/>
              </a:rPr>
              <a:t>Implementing Recommendations</a:t>
            </a:r>
          </a:p>
        </p:txBody>
      </p:sp>
      <p:sp>
        <p:nvSpPr>
          <p:cNvPr id="3" name="Content Placeholder 2">
            <a:extLst>
              <a:ext uri="{FF2B5EF4-FFF2-40B4-BE49-F238E27FC236}">
                <a16:creationId xmlns:a16="http://schemas.microsoft.com/office/drawing/2014/main" id="{438BC442-5FEA-8C7C-C358-29AEB3564B5D}"/>
              </a:ext>
            </a:extLst>
          </p:cNvPr>
          <p:cNvSpPr>
            <a:spLocks noGrp="1"/>
          </p:cNvSpPr>
          <p:nvPr>
            <p:ph idx="1"/>
          </p:nvPr>
        </p:nvSpPr>
        <p:spPr>
          <a:xfrm>
            <a:off x="913795" y="2096064"/>
            <a:ext cx="5875312" cy="3695136"/>
          </a:xfrm>
        </p:spPr>
        <p:txBody>
          <a:bodyPr vert="horz" lIns="91440" tIns="45720" rIns="91440" bIns="45720" rtlCol="0">
            <a:normAutofit/>
          </a:bodyPr>
          <a:lstStyle/>
          <a:p>
            <a:pPr>
              <a:lnSpc>
                <a:spcPct val="110000"/>
              </a:lnSpc>
            </a:pPr>
            <a:r>
              <a:rPr lang="en-US" sz="1800" dirty="0">
                <a:latin typeface="Arial"/>
                <a:cs typeface="Arial"/>
              </a:rPr>
              <a:t>Corrective action if necessary and just cause exists</a:t>
            </a:r>
            <a:endParaRPr lang="en-US" sz="1800" dirty="0">
              <a:latin typeface="Arial"/>
              <a:ea typeface="Calibri"/>
              <a:cs typeface="Arial"/>
            </a:endParaRPr>
          </a:p>
          <a:p>
            <a:pPr>
              <a:lnSpc>
                <a:spcPct val="110000"/>
              </a:lnSpc>
            </a:pPr>
            <a:r>
              <a:rPr lang="en-US" sz="1800" dirty="0">
                <a:latin typeface="Arial"/>
                <a:cs typeface="Arial"/>
              </a:rPr>
              <a:t>Department practice changes and communications</a:t>
            </a:r>
            <a:endParaRPr lang="en-US" sz="1800" dirty="0">
              <a:latin typeface="Arial"/>
              <a:ea typeface="Calibri"/>
              <a:cs typeface="Arial"/>
            </a:endParaRPr>
          </a:p>
          <a:p>
            <a:pPr>
              <a:lnSpc>
                <a:spcPct val="110000"/>
              </a:lnSpc>
            </a:pPr>
            <a:r>
              <a:rPr lang="en-US" sz="1800" dirty="0">
                <a:latin typeface="Arial"/>
                <a:cs typeface="Arial"/>
              </a:rPr>
              <a:t>Update policies and trainings where necessary for clarity and to prevent future issues. </a:t>
            </a:r>
            <a:endParaRPr lang="en-US" sz="1800" dirty="0">
              <a:latin typeface="Arial"/>
              <a:ea typeface="Calibri"/>
              <a:cs typeface="Arial"/>
            </a:endParaRPr>
          </a:p>
          <a:p>
            <a:pPr>
              <a:lnSpc>
                <a:spcPct val="110000"/>
              </a:lnSpc>
            </a:pPr>
            <a:r>
              <a:rPr lang="en-US" sz="1800" dirty="0">
                <a:latin typeface="Arial"/>
                <a:cs typeface="Arial"/>
              </a:rPr>
              <a:t>Prevention is the best defense - train managers and employees to avoid future problems. </a:t>
            </a:r>
            <a:endParaRPr lang="en-US" sz="1800" dirty="0">
              <a:latin typeface="Arial"/>
              <a:ea typeface="Calibri"/>
              <a:cs typeface="Arial"/>
            </a:endParaRPr>
          </a:p>
          <a:p>
            <a:pPr>
              <a:lnSpc>
                <a:spcPct val="110000"/>
              </a:lnSpc>
            </a:pPr>
            <a:r>
              <a:rPr lang="en-US" sz="1800" dirty="0">
                <a:latin typeface="Arial"/>
                <a:cs typeface="Arial"/>
              </a:rPr>
              <a:t>Encourage early reporting and barrier free reporting.</a:t>
            </a:r>
            <a:endParaRPr lang="en-US" sz="1800" dirty="0">
              <a:latin typeface="Arial"/>
              <a:ea typeface="Calibri"/>
              <a:cs typeface="Arial"/>
            </a:endParaRPr>
          </a:p>
          <a:p>
            <a:pPr>
              <a:lnSpc>
                <a:spcPct val="110000"/>
              </a:lnSpc>
            </a:pPr>
            <a:r>
              <a:rPr lang="en-US" sz="1800" dirty="0">
                <a:latin typeface="Arial"/>
                <a:cs typeface="Arial"/>
              </a:rPr>
              <a:t>Conduct regular policy reviews. </a:t>
            </a:r>
            <a:endParaRPr lang="en-US" sz="1800" dirty="0">
              <a:latin typeface="Arial"/>
              <a:ea typeface="Calibri"/>
              <a:cs typeface="Arial"/>
            </a:endParaRPr>
          </a:p>
        </p:txBody>
      </p:sp>
      <p:pic>
        <p:nvPicPr>
          <p:cNvPr id="7" name="Graphic 6" descr="Meeting">
            <a:extLst>
              <a:ext uri="{FF2B5EF4-FFF2-40B4-BE49-F238E27FC236}">
                <a16:creationId xmlns:a16="http://schemas.microsoft.com/office/drawing/2014/main" id="{16DC71E5-B23C-1CF0-ABFD-5CE4E47021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729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213914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DB335-FFEB-004B-B559-C2881382B73D}"/>
              </a:ext>
            </a:extLst>
          </p:cNvPr>
          <p:cNvSpPr>
            <a:spLocks noGrp="1"/>
          </p:cNvSpPr>
          <p:nvPr>
            <p:ph idx="1"/>
          </p:nvPr>
        </p:nvSpPr>
        <p:spPr>
          <a:xfrm>
            <a:off x="656897" y="846947"/>
            <a:ext cx="10878207" cy="5153020"/>
          </a:xfrm>
        </p:spPr>
        <p:txBody>
          <a:bodyPr vert="horz" lIns="91440" tIns="45720" rIns="91440" bIns="45720" rtlCol="0" anchor="t">
            <a:normAutofit/>
          </a:bodyPr>
          <a:lstStyle/>
          <a:p>
            <a:pPr marL="0" indent="0" algn="ctr">
              <a:buNone/>
            </a:pPr>
            <a:r>
              <a:rPr lang="en-US" sz="7200" dirty="0">
                <a:solidFill>
                  <a:schemeClr val="tx2"/>
                </a:solidFill>
                <a:latin typeface="Arial"/>
                <a:cs typeface="Arial"/>
              </a:rPr>
              <a:t>Handouts</a:t>
            </a:r>
          </a:p>
          <a:p>
            <a:pPr marL="0" indent="0" algn="ctr">
              <a:buNone/>
            </a:pPr>
            <a:r>
              <a:rPr lang="en-US" sz="1600" dirty="0">
                <a:latin typeface="Arial"/>
                <a:cs typeface="Arial"/>
              </a:rPr>
              <a:t>Investigation Strategy Planning Outline</a:t>
            </a:r>
          </a:p>
          <a:p>
            <a:pPr marL="0" indent="0" algn="ctr">
              <a:buNone/>
            </a:pPr>
            <a:r>
              <a:rPr lang="en-US" sz="1600" dirty="0">
                <a:latin typeface="Arial"/>
                <a:cs typeface="Arial"/>
              </a:rPr>
              <a:t>Interview TIPS</a:t>
            </a:r>
          </a:p>
          <a:p>
            <a:pPr marL="0" indent="0" algn="ctr">
              <a:buNone/>
            </a:pPr>
            <a:r>
              <a:rPr lang="en-US" sz="1600" dirty="0">
                <a:latin typeface="Arial"/>
                <a:cs typeface="Arial"/>
              </a:rPr>
              <a:t>Investigator Pre-Interview Checklist</a:t>
            </a:r>
          </a:p>
          <a:p>
            <a:pPr marL="0" indent="0" algn="ctr">
              <a:buNone/>
            </a:pPr>
            <a:r>
              <a:rPr lang="en-US" sz="1600" dirty="0">
                <a:latin typeface="Arial"/>
                <a:cs typeface="Arial"/>
              </a:rPr>
              <a:t>Management Investigation Summary Template </a:t>
            </a:r>
          </a:p>
          <a:p>
            <a:pPr marL="0" indent="0" algn="ctr">
              <a:buNone/>
            </a:pPr>
            <a:r>
              <a:rPr lang="en-US" sz="1600" dirty="0">
                <a:latin typeface="Arial"/>
                <a:cs typeface="Arial"/>
              </a:rPr>
              <a:t> </a:t>
            </a:r>
            <a:endParaRPr lang="en-US" sz="1600" dirty="0">
              <a:latin typeface="Arial" panose="020B0604020202020204" pitchFamily="34" charset="0"/>
              <a:cs typeface="Arial" panose="020B0604020202020204" pitchFamily="34" charset="0"/>
            </a:endParaRPr>
          </a:p>
          <a:p>
            <a:pPr marL="0" indent="0" algn="ctr">
              <a:buNone/>
            </a:pPr>
            <a:endParaRPr lang="en-US" sz="1600" dirty="0">
              <a:solidFill>
                <a:srgbClr val="000000"/>
              </a:solidFill>
              <a:latin typeface="Arial" panose="020B0604020202020204" pitchFamily="34" charset="0"/>
              <a:cs typeface="Arial" panose="020B0604020202020204" pitchFamily="34" charset="0"/>
            </a:endParaRPr>
          </a:p>
          <a:p>
            <a:pPr marL="857250" indent="-857250" algn="ctr"/>
            <a:endParaRPr lang="en-US" sz="1600" dirty="0">
              <a:solidFill>
                <a:srgbClr val="006E95"/>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EC8C42-8BDD-3B47-938C-27DBA3D4612B}"/>
              </a:ext>
            </a:extLst>
          </p:cNvPr>
          <p:cNvSpPr/>
          <p:nvPr/>
        </p:nvSpPr>
        <p:spPr>
          <a:xfrm>
            <a:off x="0" y="5202621"/>
            <a:ext cx="12192000" cy="1655379"/>
          </a:xfrm>
          <a:prstGeom prst="rect">
            <a:avLst/>
          </a:prstGeom>
          <a:solidFill>
            <a:srgbClr val="006E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297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48F4-A338-E497-7EB4-AAD399A25B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54D4D-41F1-7C5F-3195-C67BB69D8FD5}"/>
              </a:ext>
            </a:extLst>
          </p:cNvPr>
          <p:cNvSpPr>
            <a:spLocks noGrp="1"/>
          </p:cNvSpPr>
          <p:nvPr>
            <p:ph idx="1"/>
          </p:nvPr>
        </p:nvSpPr>
        <p:spPr>
          <a:xfrm>
            <a:off x="656897" y="352926"/>
            <a:ext cx="10878207" cy="4732421"/>
          </a:xfrm>
        </p:spPr>
        <p:txBody>
          <a:bodyPr>
            <a:normAutofit fontScale="85000" lnSpcReduction="10000"/>
          </a:bodyPr>
          <a:lstStyle/>
          <a:p>
            <a:pPr marL="0" indent="0" algn="ctr">
              <a:buNone/>
            </a:pPr>
            <a:r>
              <a:rPr lang="en-US" sz="7200" dirty="0">
                <a:latin typeface="Arial" panose="020B0604020202020204" pitchFamily="34" charset="0"/>
                <a:cs typeface="Arial" panose="020B0604020202020204" pitchFamily="34" charset="0"/>
              </a:rPr>
              <a:t>Questions?</a:t>
            </a:r>
          </a:p>
          <a:p>
            <a:pPr marL="0" indent="0" algn="ctr">
              <a:buNone/>
            </a:pPr>
            <a:r>
              <a:rPr lang="en-US" sz="7200" dirty="0">
                <a:solidFill>
                  <a:srgbClr val="006E95"/>
                </a:solidFill>
                <a:latin typeface="Arial" panose="020B0604020202020204" pitchFamily="34" charset="0"/>
                <a:cs typeface="Arial" panose="020B0604020202020204" pitchFamily="34" charset="0"/>
              </a:rPr>
              <a:t>Thank you</a:t>
            </a:r>
          </a:p>
          <a:p>
            <a:pPr marL="0" indent="0" algn="ctr">
              <a:buNone/>
            </a:pPr>
            <a:r>
              <a:rPr lang="en-US" sz="7200" dirty="0">
                <a:solidFill>
                  <a:srgbClr val="006E95"/>
                </a:solidFill>
                <a:latin typeface="Arial" panose="020B0604020202020204" pitchFamily="34" charset="0"/>
                <a:cs typeface="Arial" panose="020B0604020202020204" pitchFamily="34" charset="0"/>
              </a:rPr>
              <a:t>Alison Kelly – MAC</a:t>
            </a:r>
          </a:p>
          <a:p>
            <a:pPr marL="0" indent="0" algn="ctr">
              <a:buNone/>
            </a:pPr>
            <a:r>
              <a:rPr lang="en-US" sz="7200">
                <a:solidFill>
                  <a:srgbClr val="006E95"/>
                </a:solidFill>
                <a:latin typeface="Arial" panose="020B0604020202020204" pitchFamily="34" charset="0"/>
                <a:cs typeface="Arial" panose="020B0604020202020204" pitchFamily="34" charset="0"/>
              </a:rPr>
              <a:t>Ben Reber – Wiley Reber Law</a:t>
            </a:r>
            <a:endParaRPr lang="en-US" sz="7200" dirty="0">
              <a:solidFill>
                <a:srgbClr val="006E95"/>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D4B10B4-C66F-6407-89B4-50BE0762B70C}"/>
              </a:ext>
            </a:extLst>
          </p:cNvPr>
          <p:cNvSpPr/>
          <p:nvPr/>
        </p:nvSpPr>
        <p:spPr>
          <a:xfrm>
            <a:off x="0" y="5202621"/>
            <a:ext cx="12192000" cy="1655379"/>
          </a:xfrm>
          <a:prstGeom prst="rect">
            <a:avLst/>
          </a:prstGeom>
          <a:solidFill>
            <a:srgbClr val="006E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2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B4B7-4679-1E6B-D963-B5DB7222E293}"/>
              </a:ext>
            </a:extLst>
          </p:cNvPr>
          <p:cNvSpPr>
            <a:spLocks noGrp="1"/>
          </p:cNvSpPr>
          <p:nvPr>
            <p:ph type="title"/>
          </p:nvPr>
        </p:nvSpPr>
        <p:spPr/>
        <p:txBody>
          <a:bodyPr>
            <a:normAutofit fontScale="90000"/>
          </a:bodyPr>
          <a:lstStyle/>
          <a:p>
            <a:r>
              <a:rPr lang="en-US" dirty="0">
                <a:effectLst/>
              </a:rPr>
              <a:t>Employment Scenario: Alleged Theft of Blacktop by Public Works Truck Driver</a:t>
            </a:r>
            <a:br>
              <a:rPr lang="en-US" dirty="0">
                <a:effectLst/>
              </a:rPr>
            </a:br>
            <a:endParaRPr lang="en-US" dirty="0"/>
          </a:p>
        </p:txBody>
      </p:sp>
      <p:sp>
        <p:nvSpPr>
          <p:cNvPr id="3" name="Content Placeholder 2">
            <a:extLst>
              <a:ext uri="{FF2B5EF4-FFF2-40B4-BE49-F238E27FC236}">
                <a16:creationId xmlns:a16="http://schemas.microsoft.com/office/drawing/2014/main" id="{8340238F-E0C5-59A9-5EDE-30E476F82A06}"/>
              </a:ext>
            </a:extLst>
          </p:cNvPr>
          <p:cNvSpPr>
            <a:spLocks noGrp="1"/>
          </p:cNvSpPr>
          <p:nvPr>
            <p:ph idx="1"/>
          </p:nvPr>
        </p:nvSpPr>
        <p:spPr>
          <a:xfrm>
            <a:off x="913795" y="2096064"/>
            <a:ext cx="10353762" cy="4304736"/>
          </a:xfrm>
        </p:spPr>
        <p:txBody>
          <a:bodyPr>
            <a:normAutofit lnSpcReduction="10000"/>
          </a:bodyPr>
          <a:lstStyle/>
          <a:p>
            <a:r>
              <a:rPr lang="en-US" b="1" dirty="0">
                <a:effectLst/>
              </a:rPr>
              <a:t>Background</a:t>
            </a:r>
          </a:p>
          <a:p>
            <a:r>
              <a:rPr lang="en-US" dirty="0">
                <a:effectLst/>
              </a:rPr>
              <a:t>John Peterson has been employed as a truck driver with the City of Dublin’s Department of Public Works for five years. On January 16, 2026, suspicion arose regarding the alleged theft of blacktop material during a scheduled road repair project on Main Street.</a:t>
            </a:r>
          </a:p>
          <a:p>
            <a:r>
              <a:rPr lang="en-US" b="1" dirty="0">
                <a:effectLst/>
              </a:rPr>
              <a:t>Summary of the Incident</a:t>
            </a:r>
          </a:p>
          <a:p>
            <a:r>
              <a:rPr lang="en-US" dirty="0">
                <a:effectLst/>
              </a:rPr>
              <a:t>According to initial reports, John was assigned to transport blacktop from the city’s materials depot to a job site on Main Street. At approximately 10:30 AM, discrepancies were noted in the amount of blacktop delivered to the site compared to the material signed out from the depot. During the course of the day, John was seen taking an unscheduled detour with his truck.</a:t>
            </a:r>
          </a:p>
          <a:p>
            <a:endParaRPr lang="en-US" dirty="0"/>
          </a:p>
        </p:txBody>
      </p:sp>
    </p:spTree>
    <p:extLst>
      <p:ext uri="{BB962C8B-B14F-4D97-AF65-F5344CB8AC3E}">
        <p14:creationId xmlns:p14="http://schemas.microsoft.com/office/powerpoint/2010/main" val="3954120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C4C8-CE0B-F73D-DA6E-69BFEAFD0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89B20-3D82-C2AD-9031-AE2A3B0A0F42}"/>
              </a:ext>
            </a:extLst>
          </p:cNvPr>
          <p:cNvSpPr>
            <a:spLocks noGrp="1"/>
          </p:cNvSpPr>
          <p:nvPr>
            <p:ph type="title"/>
          </p:nvPr>
        </p:nvSpPr>
        <p:spPr/>
        <p:txBody>
          <a:bodyPr>
            <a:normAutofit fontScale="90000"/>
          </a:bodyPr>
          <a:lstStyle/>
          <a:p>
            <a:r>
              <a:rPr lang="en-US" dirty="0">
                <a:effectLst/>
              </a:rPr>
              <a:t>Employment Scenario: Alleged Theft of Blacktop by Public Works Truck Driver</a:t>
            </a:r>
            <a:br>
              <a:rPr lang="en-US" dirty="0">
                <a:effectLst/>
              </a:rPr>
            </a:br>
            <a:endParaRPr lang="en-US" dirty="0"/>
          </a:p>
        </p:txBody>
      </p:sp>
      <p:sp>
        <p:nvSpPr>
          <p:cNvPr id="3" name="Content Placeholder 2">
            <a:extLst>
              <a:ext uri="{FF2B5EF4-FFF2-40B4-BE49-F238E27FC236}">
                <a16:creationId xmlns:a16="http://schemas.microsoft.com/office/drawing/2014/main" id="{899DF76B-02D4-4D2F-60B0-CDC06C007B0D}"/>
              </a:ext>
            </a:extLst>
          </p:cNvPr>
          <p:cNvSpPr>
            <a:spLocks noGrp="1"/>
          </p:cNvSpPr>
          <p:nvPr>
            <p:ph idx="1"/>
          </p:nvPr>
        </p:nvSpPr>
        <p:spPr>
          <a:xfrm>
            <a:off x="913795" y="2096064"/>
            <a:ext cx="10353762" cy="4304736"/>
          </a:xfrm>
        </p:spPr>
        <p:txBody>
          <a:bodyPr>
            <a:normAutofit/>
          </a:bodyPr>
          <a:lstStyle/>
          <a:p>
            <a:r>
              <a:rPr lang="en-US" b="1" dirty="0">
                <a:effectLst/>
              </a:rPr>
              <a:t>Witnesses to the Possible Theft</a:t>
            </a:r>
          </a:p>
          <a:p>
            <a:pPr lvl="0"/>
            <a:r>
              <a:rPr lang="en-US" dirty="0">
                <a:effectLst/>
              </a:rPr>
              <a:t>Mark Stevens (Co-worker): Mark was assigned to work alongside John on the Main Street project. He observed John leaving the worksite in the truck, stating he needed to refuel. Mark later noted that John was gone for over 45 minutes, which was unusually long for a fuel stop.</a:t>
            </a:r>
          </a:p>
          <a:p>
            <a:pPr lvl="0"/>
            <a:r>
              <a:rPr lang="en-US" dirty="0">
                <a:effectLst/>
              </a:rPr>
              <a:t>Maria Lopez (Co-worker): Maria works as a flagger on the same crew. She saw John’s truck leaving the depot loaded with blacktop and returning with what appeared to be a partially empty load, despite only a short distance between the depot and job site.</a:t>
            </a:r>
          </a:p>
          <a:p>
            <a:endParaRPr lang="en-US" dirty="0"/>
          </a:p>
        </p:txBody>
      </p:sp>
    </p:spTree>
    <p:extLst>
      <p:ext uri="{BB962C8B-B14F-4D97-AF65-F5344CB8AC3E}">
        <p14:creationId xmlns:p14="http://schemas.microsoft.com/office/powerpoint/2010/main" val="274672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B2C1-9AF9-0E4B-7368-B94502374AE9}"/>
              </a:ext>
            </a:extLst>
          </p:cNvPr>
          <p:cNvSpPr>
            <a:spLocks noGrp="1"/>
          </p:cNvSpPr>
          <p:nvPr>
            <p:ph type="title"/>
          </p:nvPr>
        </p:nvSpPr>
        <p:spPr>
          <a:xfrm>
            <a:off x="913795" y="609600"/>
            <a:ext cx="10353761" cy="1326321"/>
          </a:xfrm>
        </p:spPr>
        <p:txBody>
          <a:bodyPr>
            <a:normAutofit/>
          </a:bodyPr>
          <a:lstStyle/>
          <a:p>
            <a:r>
              <a:rPr lang="en-US" dirty="0"/>
              <a:t>The Employer’s Role</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2B5D72-441D-4D73-99A1-4E2CA3EB5A93}"/>
              </a:ext>
            </a:extLst>
          </p:cNvPr>
          <p:cNvGraphicFramePr>
            <a:graphicFrameLocks noGrp="1"/>
          </p:cNvGraphicFramePr>
          <p:nvPr>
            <p:ph idx="1"/>
            <p:extLst>
              <p:ext uri="{D42A27DB-BD31-4B8C-83A1-F6EECF244321}">
                <p14:modId xmlns:p14="http://schemas.microsoft.com/office/powerpoint/2010/main" val="1488373606"/>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6994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AD0A-3D0B-9538-1E10-E39793997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09DB1-93F2-6A32-E60C-1A108F9616E1}"/>
              </a:ext>
            </a:extLst>
          </p:cNvPr>
          <p:cNvSpPr>
            <a:spLocks noGrp="1"/>
          </p:cNvSpPr>
          <p:nvPr>
            <p:ph type="title"/>
          </p:nvPr>
        </p:nvSpPr>
        <p:spPr/>
        <p:txBody>
          <a:bodyPr>
            <a:normAutofit fontScale="90000"/>
          </a:bodyPr>
          <a:lstStyle/>
          <a:p>
            <a:r>
              <a:rPr lang="en-US" dirty="0">
                <a:effectLst/>
              </a:rPr>
              <a:t>Employment Scenario: Alleged Theft of Blacktop by Public Works Truck Driver</a:t>
            </a:r>
            <a:br>
              <a:rPr lang="en-US" dirty="0">
                <a:effectLst/>
              </a:rPr>
            </a:br>
            <a:endParaRPr lang="en-US" dirty="0"/>
          </a:p>
        </p:txBody>
      </p:sp>
      <p:sp>
        <p:nvSpPr>
          <p:cNvPr id="3" name="Content Placeholder 2">
            <a:extLst>
              <a:ext uri="{FF2B5EF4-FFF2-40B4-BE49-F238E27FC236}">
                <a16:creationId xmlns:a16="http://schemas.microsoft.com/office/drawing/2014/main" id="{221E6A94-614B-EF3B-E2CB-3F468EE7F72E}"/>
              </a:ext>
            </a:extLst>
          </p:cNvPr>
          <p:cNvSpPr>
            <a:spLocks noGrp="1"/>
          </p:cNvSpPr>
          <p:nvPr>
            <p:ph idx="1"/>
          </p:nvPr>
        </p:nvSpPr>
        <p:spPr>
          <a:xfrm>
            <a:off x="913795" y="2096064"/>
            <a:ext cx="10353762" cy="4304736"/>
          </a:xfrm>
        </p:spPr>
        <p:txBody>
          <a:bodyPr>
            <a:normAutofit/>
          </a:bodyPr>
          <a:lstStyle/>
          <a:p>
            <a:pPr lvl="0"/>
            <a:r>
              <a:rPr lang="en-US" dirty="0">
                <a:effectLst/>
              </a:rPr>
              <a:t>Linda Harris (Member of the Public): Linda, a local resident, reported seeing a city truck parked near an empty lot several blocks from the project site. She observed blacktop being dumped from the truck into another vehicle and took a photo, which she later shared with city officials.</a:t>
            </a:r>
          </a:p>
          <a:p>
            <a:pPr lvl="0"/>
            <a:r>
              <a:rPr lang="en-US" dirty="0">
                <a:effectLst/>
              </a:rPr>
              <a:t>James O’Reilly (Supervisor): James was on site overseeing the project. He noted the missing quantity of blacktop and questioned John upon his return. John claimed he encountered a detour and did not mention any issues with the material.</a:t>
            </a:r>
          </a:p>
          <a:p>
            <a:pPr lvl="0"/>
            <a:r>
              <a:rPr lang="en-US" dirty="0">
                <a:effectLst/>
              </a:rPr>
              <a:t>Susan Kim (Supervisor): Susan, the fleet supervisor, reviewed the vehicle GPS logs and identified the unscheduled stop. She also initiated an inventory check, confirming that the missing blacktop was unaccounted for.</a:t>
            </a:r>
          </a:p>
          <a:p>
            <a:endParaRPr lang="en-US" dirty="0"/>
          </a:p>
        </p:txBody>
      </p:sp>
    </p:spTree>
    <p:extLst>
      <p:ext uri="{BB962C8B-B14F-4D97-AF65-F5344CB8AC3E}">
        <p14:creationId xmlns:p14="http://schemas.microsoft.com/office/powerpoint/2010/main" val="2958602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FCA6-B9D7-8C74-8C91-855395C4A8AE}"/>
              </a:ext>
            </a:extLst>
          </p:cNvPr>
          <p:cNvSpPr>
            <a:spLocks noGrp="1"/>
          </p:cNvSpPr>
          <p:nvPr>
            <p:ph type="title"/>
          </p:nvPr>
        </p:nvSpPr>
        <p:spPr/>
        <p:txBody>
          <a:bodyPr/>
          <a:lstStyle/>
          <a:p>
            <a:r>
              <a:rPr lang="en-US" dirty="0">
                <a:effectLst/>
              </a:rPr>
              <a:t>Next Steps</a:t>
            </a:r>
            <a:br>
              <a:rPr lang="en-US" dirty="0">
                <a:effectLst/>
              </a:rPr>
            </a:br>
            <a:endParaRPr lang="en-US" dirty="0"/>
          </a:p>
        </p:txBody>
      </p:sp>
      <p:sp>
        <p:nvSpPr>
          <p:cNvPr id="3" name="Content Placeholder 2">
            <a:extLst>
              <a:ext uri="{FF2B5EF4-FFF2-40B4-BE49-F238E27FC236}">
                <a16:creationId xmlns:a16="http://schemas.microsoft.com/office/drawing/2014/main" id="{97638B9C-C0A7-91CB-7A5B-FED7C302B578}"/>
              </a:ext>
            </a:extLst>
          </p:cNvPr>
          <p:cNvSpPr>
            <a:spLocks noGrp="1"/>
          </p:cNvSpPr>
          <p:nvPr>
            <p:ph idx="1"/>
          </p:nvPr>
        </p:nvSpPr>
        <p:spPr/>
        <p:txBody>
          <a:bodyPr/>
          <a:lstStyle/>
          <a:p>
            <a:r>
              <a:rPr lang="en-US" dirty="0">
                <a:effectLst/>
              </a:rPr>
              <a:t>You are the investigator; complete the following tasks: </a:t>
            </a:r>
          </a:p>
          <a:p>
            <a:pPr lvl="0"/>
            <a:r>
              <a:rPr lang="en-US" dirty="0">
                <a:effectLst/>
              </a:rPr>
              <a:t>Assemble a list of possible evidence that could be gathered (including the evidence mentioned above) along with possible additional evidence.  </a:t>
            </a:r>
          </a:p>
          <a:p>
            <a:pPr lvl="0"/>
            <a:r>
              <a:rPr lang="en-US" dirty="0">
                <a:effectLst/>
              </a:rPr>
              <a:t>Create a witness list, including the above witnesses, along with any additional witnesses who you might look to for a statement.</a:t>
            </a:r>
          </a:p>
          <a:p>
            <a:pPr lvl="0"/>
            <a:r>
              <a:rPr lang="en-US" dirty="0">
                <a:effectLst/>
              </a:rPr>
              <a:t>Provide a list of procedural considerations you must take into account as an investigator.  </a:t>
            </a:r>
          </a:p>
          <a:p>
            <a:endParaRPr lang="en-US" dirty="0"/>
          </a:p>
        </p:txBody>
      </p:sp>
    </p:spTree>
    <p:extLst>
      <p:ext uri="{BB962C8B-B14F-4D97-AF65-F5344CB8AC3E}">
        <p14:creationId xmlns:p14="http://schemas.microsoft.com/office/powerpoint/2010/main" val="1838494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EDB-426B-1EDC-0C1D-F1BCF957E4FE}"/>
              </a:ext>
            </a:extLst>
          </p:cNvPr>
          <p:cNvSpPr>
            <a:spLocks noGrp="1"/>
          </p:cNvSpPr>
          <p:nvPr>
            <p:ph type="title"/>
          </p:nvPr>
        </p:nvSpPr>
        <p:spPr/>
        <p:txBody>
          <a:bodyPr/>
          <a:lstStyle/>
          <a:p>
            <a:r>
              <a:rPr lang="en-US" dirty="0"/>
              <a:t>Investigation scenario #2</a:t>
            </a:r>
          </a:p>
        </p:txBody>
      </p:sp>
      <p:sp>
        <p:nvSpPr>
          <p:cNvPr id="3" name="Content Placeholder 2">
            <a:extLst>
              <a:ext uri="{FF2B5EF4-FFF2-40B4-BE49-F238E27FC236}">
                <a16:creationId xmlns:a16="http://schemas.microsoft.com/office/drawing/2014/main" id="{E3F293D5-4F50-831F-779C-3BCA919C4BA2}"/>
              </a:ext>
            </a:extLst>
          </p:cNvPr>
          <p:cNvSpPr>
            <a:spLocks noGrp="1"/>
          </p:cNvSpPr>
          <p:nvPr>
            <p:ph idx="1"/>
          </p:nvPr>
        </p:nvSpPr>
        <p:spPr>
          <a:xfrm>
            <a:off x="913795" y="2096064"/>
            <a:ext cx="10353762" cy="4152336"/>
          </a:xfrm>
        </p:spPr>
        <p:txBody>
          <a:bodyPr>
            <a:normAutofit fontScale="77500" lnSpcReduction="20000"/>
          </a:bodyPr>
          <a:lstStyle/>
          <a:p>
            <a:r>
              <a:rPr lang="en-US" b="1" dirty="0">
                <a:effectLst/>
              </a:rPr>
              <a:t>Scenario A: Suspected alcohol use while at work. Practice developing and asking interview questions. </a:t>
            </a:r>
            <a:endParaRPr lang="en-US" dirty="0">
              <a:effectLst/>
            </a:endParaRPr>
          </a:p>
          <a:p>
            <a:r>
              <a:rPr lang="en-US" b="1" dirty="0">
                <a:effectLst/>
              </a:rPr>
              <a:t>The complaint: All roles have this information.</a:t>
            </a:r>
            <a:endParaRPr lang="en-US" dirty="0">
              <a:effectLst/>
            </a:endParaRPr>
          </a:p>
          <a:p>
            <a:r>
              <a:rPr lang="en-US" dirty="0">
                <a:effectLst/>
              </a:rPr>
              <a:t>Employee Jane, an accountant reports to her HR Business Partner that a fellow employee, Ethel has shown up to work looking intoxicated or hung over and sometimes smelling of alcohol. Jane is worried about Ethel, but hasn’t reported anything to a supervisor yet, she is afraid to get Ethel in trouble. Ethel helped to train Jane and she likes her. Jane is concerned about how Ethel may be getting herself to work and her ability to function throughout the day. </a:t>
            </a:r>
          </a:p>
          <a:p>
            <a:r>
              <a:rPr lang="en-US" b="1" dirty="0">
                <a:effectLst/>
              </a:rPr>
              <a:t>Role of Investigator- what you know</a:t>
            </a:r>
            <a:endParaRPr lang="en-US" dirty="0">
              <a:effectLst/>
            </a:endParaRPr>
          </a:p>
          <a:p>
            <a:r>
              <a:rPr lang="en-US" dirty="0">
                <a:effectLst/>
              </a:rPr>
              <a:t>Ethel’s supervisor, Giovana is aware of some changes in Ethel’s behavior and some of Ethel’s work has had mistakes. She hasn’t directly observed behavior that looks like intoxication or smells of alcohol. Giovana also shares that Ethel was on a leave of absence for about 6 weeks, but she doesn’t have any details. </a:t>
            </a:r>
          </a:p>
          <a:p>
            <a:r>
              <a:rPr lang="en-US" dirty="0">
                <a:effectLst/>
              </a:rPr>
              <a:t>Start by developing some questions to ask Ethel, what information do you need and what questions will you ask to obtain the information needed?</a:t>
            </a:r>
          </a:p>
          <a:p>
            <a:endParaRPr lang="en-US" dirty="0"/>
          </a:p>
        </p:txBody>
      </p:sp>
    </p:spTree>
    <p:extLst>
      <p:ext uri="{BB962C8B-B14F-4D97-AF65-F5344CB8AC3E}">
        <p14:creationId xmlns:p14="http://schemas.microsoft.com/office/powerpoint/2010/main" val="3135226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0E9E6-DFFB-6B64-78F0-CC248E422A6C}"/>
              </a:ext>
            </a:extLst>
          </p:cNvPr>
          <p:cNvSpPr>
            <a:spLocks noGrp="1"/>
          </p:cNvSpPr>
          <p:nvPr>
            <p:ph idx="1"/>
          </p:nvPr>
        </p:nvSpPr>
        <p:spPr>
          <a:xfrm>
            <a:off x="913795" y="526093"/>
            <a:ext cx="10353762" cy="5899759"/>
          </a:xfrm>
        </p:spPr>
        <p:txBody>
          <a:bodyPr>
            <a:normAutofit fontScale="77500" lnSpcReduction="20000"/>
          </a:bodyPr>
          <a:lstStyle/>
          <a:p>
            <a:r>
              <a:rPr lang="en-US" b="1" dirty="0">
                <a:effectLst/>
              </a:rPr>
              <a:t>Role of Ethel: Don’t reveal everything right away. </a:t>
            </a:r>
            <a:endParaRPr lang="en-US" dirty="0">
              <a:effectLst/>
            </a:endParaRPr>
          </a:p>
          <a:p>
            <a:r>
              <a:rPr lang="en-US" dirty="0">
                <a:effectLst/>
              </a:rPr>
              <a:t>Ethel, is 62 years old and she was recently widowed about 7 months ago from her partner of 40  years.  Ethel does not like to talk about her grief, it is private and makes her sadder to talk about it at work. In general Ethel is a quiet, reserved and private person. </a:t>
            </a:r>
          </a:p>
          <a:p>
            <a:r>
              <a:rPr lang="en-US" dirty="0">
                <a:effectLst/>
              </a:rPr>
              <a:t>Due to the extreme stress of losing her partner, she developed shingles. Ethel took a leave of absence for about 6 weeks while managing her terrible case of shingles, her supervisor is aware that she had a leave of absence.</a:t>
            </a:r>
          </a:p>
          <a:p>
            <a:r>
              <a:rPr lang="en-US" dirty="0">
                <a:effectLst/>
              </a:rPr>
              <a:t>Ethel returned to work about 4 weeks ago, but the aftermath of her shingles has left her with ongoing nerve pain for which her doctor has prescribed Gabapentin. Ethel has been struggling with the medication because it can sometimes make her feel loopy, dizzy and more tired, however it is helping with the nerve pain. </a:t>
            </a:r>
          </a:p>
          <a:p>
            <a:r>
              <a:rPr lang="en-US" dirty="0">
                <a:effectLst/>
              </a:rPr>
              <a:t>Ethel hasn’t spoken to anyone about this, she doesn’t want to burden anyone with it, and what could they do anyways? She takes the train to work and is just trying to do her best under challenging circumstances. She only needs to work three more years and she can retire. She would like to retire with dignity. </a:t>
            </a:r>
          </a:p>
          <a:p>
            <a:r>
              <a:rPr lang="en-US" dirty="0">
                <a:effectLst/>
              </a:rPr>
              <a:t>Ethel does not use alcohol regularly, except the occasional celebratory wine or champagne. She has not been under the influence of alcohol at work.  When being interviewed, Ethel should not volunteer the use of Gabapentin unless asked questions such as whether there are other reasons or medical conditions that could be contributing to the appearance of intoxication. </a:t>
            </a:r>
          </a:p>
          <a:p>
            <a:r>
              <a:rPr lang="en-US" dirty="0">
                <a:effectLst/>
              </a:rPr>
              <a:t>Bonus points if the interviewer asks questions or makes suggestions regarding the need for accommodation based on a medical condition. </a:t>
            </a:r>
          </a:p>
          <a:p>
            <a:endParaRPr lang="en-US" dirty="0"/>
          </a:p>
        </p:txBody>
      </p:sp>
    </p:spTree>
    <p:extLst>
      <p:ext uri="{BB962C8B-B14F-4D97-AF65-F5344CB8AC3E}">
        <p14:creationId xmlns:p14="http://schemas.microsoft.com/office/powerpoint/2010/main" val="3159560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E4C7-7E1F-3103-A8A0-6B6A8AF951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F1EFCC-1645-8220-F261-4B2D706D9A48}"/>
              </a:ext>
            </a:extLst>
          </p:cNvPr>
          <p:cNvSpPr>
            <a:spLocks noGrp="1"/>
          </p:cNvSpPr>
          <p:nvPr>
            <p:ph idx="1"/>
          </p:nvPr>
        </p:nvSpPr>
        <p:spPr/>
        <p:txBody>
          <a:bodyPr/>
          <a:lstStyle/>
          <a:p>
            <a:r>
              <a:rPr lang="en-US" b="1" dirty="0">
                <a:effectLst/>
              </a:rPr>
              <a:t>Debrief together: </a:t>
            </a:r>
            <a:endParaRPr lang="en-US" dirty="0">
              <a:effectLst/>
            </a:endParaRPr>
          </a:p>
          <a:p>
            <a:r>
              <a:rPr lang="en-US" dirty="0">
                <a:effectLst/>
              </a:rPr>
              <a:t>What assumptions were made that were demonstrated in the prepared questioning?</a:t>
            </a:r>
          </a:p>
          <a:p>
            <a:r>
              <a:rPr lang="en-US" dirty="0">
                <a:effectLst/>
              </a:rPr>
              <a:t>Were the questions all yes/no questions or were some open ended questions?</a:t>
            </a:r>
          </a:p>
          <a:p>
            <a:r>
              <a:rPr lang="en-US" dirty="0">
                <a:effectLst/>
              </a:rPr>
              <a:t>Were there any missing questions or questions that could be improved upon?</a:t>
            </a:r>
          </a:p>
          <a:p>
            <a:r>
              <a:rPr lang="en-US" dirty="0">
                <a:effectLst/>
              </a:rPr>
              <a:t>How did each role navigate a challenging topic? </a:t>
            </a:r>
          </a:p>
          <a:p>
            <a:endParaRPr lang="en-US" dirty="0"/>
          </a:p>
        </p:txBody>
      </p:sp>
    </p:spTree>
    <p:extLst>
      <p:ext uri="{BB962C8B-B14F-4D97-AF65-F5344CB8AC3E}">
        <p14:creationId xmlns:p14="http://schemas.microsoft.com/office/powerpoint/2010/main" val="719591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FDAB2-4EC7-E5CB-8213-EBE54EB93827}"/>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a:t>Interview Observation Activity</a:t>
            </a:r>
          </a:p>
        </p:txBody>
      </p:sp>
      <p:sp>
        <p:nvSpPr>
          <p:cNvPr id="3" name="Content Placeholder 2">
            <a:extLst>
              <a:ext uri="{FF2B5EF4-FFF2-40B4-BE49-F238E27FC236}">
                <a16:creationId xmlns:a16="http://schemas.microsoft.com/office/drawing/2014/main" id="{89FD3B34-E51E-BFF4-C01A-36FEA12E8C59}"/>
              </a:ext>
            </a:extLst>
          </p:cNvPr>
          <p:cNvSpPr>
            <a:spLocks noGrp="1"/>
          </p:cNvSpPr>
          <p:nvPr>
            <p:ph idx="1"/>
          </p:nvPr>
        </p:nvSpPr>
        <p:spPr>
          <a:xfrm>
            <a:off x="913794" y="4872767"/>
            <a:ext cx="9600217" cy="1424165"/>
          </a:xfrm>
        </p:spPr>
        <p:txBody>
          <a:bodyPr vert="horz" lIns="91440" tIns="45720" rIns="91440" bIns="45720" rtlCol="0">
            <a:normAutofit/>
          </a:bodyPr>
          <a:lstStyle/>
          <a:p>
            <a:pPr marL="0" indent="0">
              <a:buNone/>
            </a:pPr>
            <a:r>
              <a:rPr lang="en-US" sz="3200"/>
              <a:t>Maya Johnson, HR Manager interviewing Elissa Palmer, Sous Chef</a:t>
            </a:r>
          </a:p>
        </p:txBody>
      </p:sp>
    </p:spTree>
    <p:extLst>
      <p:ext uri="{BB962C8B-B14F-4D97-AF65-F5344CB8AC3E}">
        <p14:creationId xmlns:p14="http://schemas.microsoft.com/office/powerpoint/2010/main" val="25326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AE13F-6E04-4BC4-C6F1-FBA7566BE3E5}"/>
              </a:ext>
            </a:extLst>
          </p:cNvPr>
          <p:cNvSpPr>
            <a:spLocks noGrp="1"/>
          </p:cNvSpPr>
          <p:nvPr>
            <p:ph type="title"/>
          </p:nvPr>
        </p:nvSpPr>
        <p:spPr/>
        <p:txBody>
          <a:bodyPr>
            <a:normAutofit/>
          </a:bodyPr>
          <a:lstStyle/>
          <a:p>
            <a:r>
              <a:rPr lang="en-US" dirty="0">
                <a:solidFill>
                  <a:schemeClr val="tx2"/>
                </a:solidFill>
                <a:latin typeface="Arial"/>
                <a:cs typeface="Arial"/>
              </a:rPr>
              <a:t>Sample-Elissa the Sous Chef</a:t>
            </a:r>
            <a:br>
              <a:rPr lang="en-US" dirty="0">
                <a:latin typeface="Arial"/>
              </a:rPr>
            </a:br>
            <a:r>
              <a:rPr lang="en-US" dirty="0">
                <a:solidFill>
                  <a:schemeClr val="tx2"/>
                </a:solidFill>
                <a:latin typeface="Arial"/>
                <a:cs typeface="Arial"/>
              </a:rPr>
              <a:t> Allegation and Scope Planning</a:t>
            </a:r>
          </a:p>
        </p:txBody>
      </p:sp>
      <p:sp>
        <p:nvSpPr>
          <p:cNvPr id="5" name="Content Placeholder 4">
            <a:extLst>
              <a:ext uri="{FF2B5EF4-FFF2-40B4-BE49-F238E27FC236}">
                <a16:creationId xmlns:a16="http://schemas.microsoft.com/office/drawing/2014/main" id="{865D976E-FC7F-9506-AC35-98857278B1B2}"/>
              </a:ext>
            </a:extLst>
          </p:cNvPr>
          <p:cNvSpPr>
            <a:spLocks noGrp="1"/>
          </p:cNvSpPr>
          <p:nvPr>
            <p:ph sz="half" idx="1"/>
          </p:nvPr>
        </p:nvSpPr>
        <p:spPr>
          <a:xfrm>
            <a:off x="913794" y="2088319"/>
            <a:ext cx="10353761" cy="4160081"/>
          </a:xfrm>
        </p:spPr>
        <p:txBody>
          <a:bodyPr vert="horz" lIns="91440" tIns="45720" rIns="91440" bIns="45720" rtlCol="0" anchor="t">
            <a:normAutofit fontScale="40000" lnSpcReduction="20000"/>
          </a:bodyPr>
          <a:lstStyle/>
          <a:p>
            <a:pPr marL="0" indent="0">
              <a:buNone/>
            </a:pPr>
            <a:r>
              <a:rPr lang="en-US" sz="4000" dirty="0">
                <a:latin typeface="Arial"/>
                <a:cs typeface="Arial"/>
              </a:rPr>
              <a:t>Allegation: </a:t>
            </a:r>
          </a:p>
          <a:p>
            <a:pPr marL="0" indent="0">
              <a:buNone/>
            </a:pPr>
            <a:r>
              <a:rPr lang="en-US" sz="4000" i="1" dirty="0">
                <a:latin typeface="Arial"/>
                <a:cs typeface="Arial"/>
              </a:rPr>
              <a:t>Elissa, an employee who works as a sous chef in the "FANCY" kitchen that often feeds high ranking politicians, military and foreign dignitaries, has been witnessed consistently arriving to work late, taking long breaks for personal phone calls and has been yelling at her coworkers, </a:t>
            </a:r>
            <a:r>
              <a:rPr lang="en-US" sz="4000" i="1">
                <a:latin typeface="Arial"/>
                <a:cs typeface="Arial"/>
              </a:rPr>
              <a:t>rolling her </a:t>
            </a:r>
            <a:r>
              <a:rPr lang="en-US" sz="4000" i="1" dirty="0">
                <a:latin typeface="Arial"/>
                <a:cs typeface="Arial"/>
              </a:rPr>
              <a:t>eyes at her boss, refusing work direction and been hostile towards others when interacting with them. </a:t>
            </a:r>
            <a:endParaRPr lang="en-US" sz="4000" i="1" dirty="0">
              <a:latin typeface="Arial"/>
              <a:ea typeface="Calibri"/>
              <a:cs typeface="Arial"/>
            </a:endParaRPr>
          </a:p>
          <a:p>
            <a:pPr marL="0" indent="0">
              <a:buNone/>
            </a:pPr>
            <a:endParaRPr lang="en-US" sz="4000" i="1" dirty="0">
              <a:latin typeface="Arial"/>
              <a:cs typeface="Arial"/>
            </a:endParaRPr>
          </a:p>
          <a:p>
            <a:pPr marL="0" indent="0">
              <a:buNone/>
            </a:pPr>
            <a:r>
              <a:rPr lang="en-US" sz="4000" i="1" dirty="0">
                <a:latin typeface="Arial"/>
                <a:cs typeface="Arial"/>
              </a:rPr>
              <a:t>Recently, on April 28, 2025, Elissa failed to prepare the potatoes au gratin for a very important meal of visiting Canadian Dignitaries. This made the organization look unprepared, disorganized and left everyone disappointed and hungry. </a:t>
            </a:r>
            <a:endParaRPr lang="en-US" sz="4000" i="1" dirty="0">
              <a:latin typeface="Arial"/>
              <a:ea typeface="Calibri"/>
              <a:cs typeface="Arial"/>
            </a:endParaRPr>
          </a:p>
          <a:p>
            <a:pPr marL="0" indent="0">
              <a:buNone/>
            </a:pPr>
            <a:endParaRPr lang="en-US" i="1" dirty="0">
              <a:ea typeface="Calibri"/>
              <a:cs typeface="Calibri"/>
            </a:endParaRPr>
          </a:p>
          <a:p>
            <a:pPr marL="0" indent="0">
              <a:buNone/>
            </a:pPr>
            <a:r>
              <a:rPr lang="en-US" sz="4000" i="1" dirty="0">
                <a:latin typeface="Arial"/>
                <a:ea typeface="Calibri"/>
                <a:cs typeface="Calibri"/>
              </a:rPr>
              <a:t>Brandy, a line chef, is sick and tired of being yelled at by Elissa and finally reports the behavior to HR. </a:t>
            </a:r>
          </a:p>
        </p:txBody>
      </p:sp>
    </p:spTree>
    <p:extLst>
      <p:ext uri="{BB962C8B-B14F-4D97-AF65-F5344CB8AC3E}">
        <p14:creationId xmlns:p14="http://schemas.microsoft.com/office/powerpoint/2010/main" val="2589358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CF0C-FEE6-6556-F869-1C70D1B29A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621161-13CD-E83E-05BD-D564D9C7FB2B}"/>
              </a:ext>
            </a:extLst>
          </p:cNvPr>
          <p:cNvSpPr>
            <a:spLocks noGrp="1"/>
          </p:cNvSpPr>
          <p:nvPr>
            <p:ph type="title"/>
          </p:nvPr>
        </p:nvSpPr>
        <p:spPr/>
        <p:txBody>
          <a:bodyPr>
            <a:normAutofit/>
          </a:bodyPr>
          <a:lstStyle/>
          <a:p>
            <a:r>
              <a:rPr lang="en-US" dirty="0">
                <a:solidFill>
                  <a:schemeClr val="tx2"/>
                </a:solidFill>
                <a:latin typeface="Arial"/>
                <a:cs typeface="Arial"/>
              </a:rPr>
              <a:t>Sample-Elissa the Sous Chef</a:t>
            </a:r>
            <a:br>
              <a:rPr lang="en-US" dirty="0">
                <a:latin typeface="Arial"/>
              </a:rPr>
            </a:br>
            <a:r>
              <a:rPr lang="en-US" dirty="0">
                <a:solidFill>
                  <a:schemeClr val="tx2"/>
                </a:solidFill>
                <a:latin typeface="Arial"/>
                <a:cs typeface="Arial"/>
              </a:rPr>
              <a:t> Allegation and Scope Planning</a:t>
            </a:r>
          </a:p>
        </p:txBody>
      </p:sp>
      <p:sp>
        <p:nvSpPr>
          <p:cNvPr id="6" name="Content Placeholder 5">
            <a:extLst>
              <a:ext uri="{FF2B5EF4-FFF2-40B4-BE49-F238E27FC236}">
                <a16:creationId xmlns:a16="http://schemas.microsoft.com/office/drawing/2014/main" id="{260D65A8-1B6A-4102-499E-118FEE4E976C}"/>
              </a:ext>
            </a:extLst>
          </p:cNvPr>
          <p:cNvSpPr>
            <a:spLocks noGrp="1"/>
          </p:cNvSpPr>
          <p:nvPr>
            <p:ph sz="half" idx="2"/>
          </p:nvPr>
        </p:nvSpPr>
        <p:spPr>
          <a:xfrm>
            <a:off x="1202499" y="2088319"/>
            <a:ext cx="10065058" cy="4360607"/>
          </a:xfrm>
        </p:spPr>
        <p:txBody>
          <a:bodyPr vert="horz" lIns="91440" tIns="45720" rIns="91440" bIns="45720" rtlCol="0" anchor="t">
            <a:noAutofit/>
          </a:bodyPr>
          <a:lstStyle/>
          <a:p>
            <a:pPr marL="0" indent="0">
              <a:buNone/>
            </a:pPr>
            <a:r>
              <a:rPr lang="en-US" sz="1800" dirty="0">
                <a:latin typeface="Arial"/>
                <a:cs typeface="Arial"/>
              </a:rPr>
              <a:t>What did </a:t>
            </a:r>
            <a:r>
              <a:rPr lang="en-US" sz="1800" i="1" dirty="0">
                <a:latin typeface="Arial"/>
                <a:cs typeface="Arial"/>
              </a:rPr>
              <a:t>Elissa</a:t>
            </a:r>
            <a:r>
              <a:rPr lang="en-US" sz="1800" dirty="0">
                <a:latin typeface="Arial"/>
                <a:cs typeface="Arial"/>
              </a:rPr>
              <a:t> do? What will be our scope of investigation?</a:t>
            </a:r>
          </a:p>
          <a:p>
            <a:pPr marL="0" indent="0">
              <a:buNone/>
            </a:pPr>
            <a:endParaRPr lang="en-US" sz="1400" dirty="0">
              <a:latin typeface="Arial"/>
              <a:ea typeface="Calibri"/>
              <a:cs typeface="Calibri"/>
            </a:endParaRPr>
          </a:p>
          <a:p>
            <a:pPr marL="0" indent="0">
              <a:buNone/>
            </a:pPr>
            <a:r>
              <a:rPr lang="en-US" dirty="0">
                <a:latin typeface="Arial"/>
                <a:cs typeface="Arial"/>
              </a:rPr>
              <a:t>Potential Policy Violations &amp; data to review- see next slide</a:t>
            </a:r>
          </a:p>
          <a:p>
            <a:pPr marL="0" indent="0">
              <a:buNone/>
            </a:pPr>
            <a:endParaRPr lang="en-US" dirty="0">
              <a:latin typeface="Arial"/>
              <a:cs typeface="Arial"/>
            </a:endParaRPr>
          </a:p>
          <a:p>
            <a:pPr marL="0" indent="0">
              <a:buNone/>
            </a:pPr>
            <a:r>
              <a:rPr lang="en-US" dirty="0">
                <a:latin typeface="Arial"/>
                <a:cs typeface="Arial"/>
              </a:rPr>
              <a:t>Initial outcome severity assessment- low, medium, high. </a:t>
            </a:r>
          </a:p>
          <a:p>
            <a:pPr marL="0" indent="0">
              <a:buNone/>
            </a:pPr>
            <a:endParaRPr lang="en-US" b="1" dirty="0">
              <a:latin typeface="Arial"/>
              <a:ea typeface="Calibri"/>
              <a:cs typeface="Calibri"/>
            </a:endParaRPr>
          </a:p>
          <a:p>
            <a:pPr marL="0" indent="0">
              <a:buNone/>
            </a:pPr>
            <a:r>
              <a:rPr lang="en-US" dirty="0">
                <a:latin typeface="Arial"/>
                <a:cs typeface="Arial"/>
              </a:rPr>
              <a:t>Who will investigate?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92052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56D984-C218-2FCD-64D0-1ADF7EB0B886}"/>
              </a:ext>
            </a:extLst>
          </p:cNvPr>
          <p:cNvSpPr>
            <a:spLocks noGrp="1"/>
          </p:cNvSpPr>
          <p:nvPr>
            <p:ph type="title"/>
          </p:nvPr>
        </p:nvSpPr>
        <p:spPr/>
        <p:txBody>
          <a:bodyPr>
            <a:normAutofit/>
          </a:bodyPr>
          <a:lstStyle/>
          <a:p>
            <a:r>
              <a:rPr lang="en-US" dirty="0">
                <a:solidFill>
                  <a:schemeClr val="tx2"/>
                </a:solidFill>
                <a:latin typeface="Arial"/>
                <a:cs typeface="Arial"/>
              </a:rPr>
              <a:t>Sample- Elissa the Sous Chef</a:t>
            </a:r>
            <a:br>
              <a:rPr lang="en-US" dirty="0">
                <a:latin typeface="Arial"/>
              </a:rPr>
            </a:br>
            <a:r>
              <a:rPr lang="en-US" dirty="0">
                <a:solidFill>
                  <a:schemeClr val="tx2"/>
                </a:solidFill>
                <a:latin typeface="Arial"/>
                <a:cs typeface="Arial"/>
              </a:rPr>
              <a:t>Data to Review</a:t>
            </a:r>
          </a:p>
        </p:txBody>
      </p:sp>
      <p:sp>
        <p:nvSpPr>
          <p:cNvPr id="6" name="Content Placeholder 5">
            <a:extLst>
              <a:ext uri="{FF2B5EF4-FFF2-40B4-BE49-F238E27FC236}">
                <a16:creationId xmlns:a16="http://schemas.microsoft.com/office/drawing/2014/main" id="{D9AD235C-C3AF-7A9C-EC10-C3FD43A99A2E}"/>
              </a:ext>
            </a:extLst>
          </p:cNvPr>
          <p:cNvSpPr>
            <a:spLocks noGrp="1"/>
          </p:cNvSpPr>
          <p:nvPr>
            <p:ph idx="1"/>
          </p:nvPr>
        </p:nvSpPr>
        <p:spPr/>
        <p:txBody>
          <a:bodyPr vert="horz" lIns="91440" tIns="45720" rIns="91440" bIns="45720" numCol="2" rtlCol="0" anchor="t">
            <a:normAutofit/>
          </a:bodyPr>
          <a:lstStyle/>
          <a:p>
            <a:pPr marL="0" indent="0">
              <a:buNone/>
            </a:pPr>
            <a:r>
              <a:rPr lang="en-US" dirty="0"/>
              <a:t> </a:t>
            </a:r>
            <a:r>
              <a:rPr lang="en-US" dirty="0">
                <a:latin typeface="Arial"/>
                <a:cs typeface="Arial"/>
              </a:rPr>
              <a:t>Respectful Workplace Policy</a:t>
            </a:r>
          </a:p>
          <a:p>
            <a:pPr marL="0" indent="0">
              <a:buNone/>
            </a:pPr>
            <a:endParaRPr lang="en-US" dirty="0">
              <a:latin typeface="Arial"/>
              <a:cs typeface="Arial"/>
            </a:endParaRPr>
          </a:p>
          <a:p>
            <a:pPr marL="0" indent="0">
              <a:buNone/>
            </a:pPr>
            <a:r>
              <a:rPr lang="en-US" dirty="0">
                <a:latin typeface="Arial"/>
                <a:cs typeface="Arial"/>
              </a:rPr>
              <a:t>Tardy and Absenteeism Policy</a:t>
            </a:r>
          </a:p>
          <a:p>
            <a:pPr marL="0" indent="0">
              <a:buNone/>
            </a:pPr>
            <a:endParaRPr lang="en-US" dirty="0">
              <a:latin typeface="Arial"/>
              <a:cs typeface="Arial"/>
            </a:endParaRPr>
          </a:p>
          <a:p>
            <a:pPr marL="0" indent="0">
              <a:buNone/>
            </a:pPr>
            <a:r>
              <a:rPr lang="en-US" dirty="0">
                <a:latin typeface="Arial"/>
                <a:cs typeface="Arial"/>
              </a:rPr>
              <a:t>Job Description for Sous Chef</a:t>
            </a:r>
          </a:p>
          <a:p>
            <a:pPr marL="0" indent="0">
              <a:buNone/>
            </a:pPr>
            <a:endParaRPr lang="en-US" dirty="0">
              <a:latin typeface="Arial"/>
              <a:cs typeface="Arial"/>
            </a:endParaRPr>
          </a:p>
          <a:p>
            <a:pPr marL="0" indent="0">
              <a:buNone/>
            </a:pPr>
            <a:endParaRPr lang="en-US" dirty="0">
              <a:latin typeface="Arial"/>
              <a:cs typeface="Arial"/>
            </a:endParaRPr>
          </a:p>
          <a:p>
            <a:pPr marL="0" indent="0">
              <a:buNone/>
            </a:pPr>
            <a:r>
              <a:rPr lang="en-US" dirty="0">
                <a:latin typeface="Arial"/>
                <a:cs typeface="Arial"/>
              </a:rPr>
              <a:t>Badge swipe data for arrival time</a:t>
            </a:r>
          </a:p>
          <a:p>
            <a:pPr marL="0" indent="0">
              <a:buNone/>
            </a:pPr>
            <a:endParaRPr lang="en-US" dirty="0">
              <a:latin typeface="Arial"/>
              <a:cs typeface="Arial"/>
            </a:endParaRPr>
          </a:p>
          <a:p>
            <a:pPr marL="0" indent="0">
              <a:buNone/>
            </a:pPr>
            <a:r>
              <a:rPr lang="en-US" dirty="0">
                <a:latin typeface="Arial"/>
                <a:cs typeface="Arial"/>
              </a:rPr>
              <a:t>Menu &amp; event planning documents provided to employees in preparation for the Canadian Dignitary visit  </a:t>
            </a:r>
          </a:p>
          <a:p>
            <a:r>
              <a:rPr lang="en-US" dirty="0"/>
              <a:t>What other information to review?</a:t>
            </a:r>
          </a:p>
        </p:txBody>
      </p:sp>
    </p:spTree>
    <p:extLst>
      <p:ext uri="{BB962C8B-B14F-4D97-AF65-F5344CB8AC3E}">
        <p14:creationId xmlns:p14="http://schemas.microsoft.com/office/powerpoint/2010/main" val="174212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8C9A8A93-4523-053F-EF08-76B32F08C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A1523-6641-6209-E8EB-CAABC92F675E}"/>
              </a:ext>
            </a:extLst>
          </p:cNvPr>
          <p:cNvSpPr>
            <a:spLocks noGrp="1"/>
          </p:cNvSpPr>
          <p:nvPr>
            <p:ph type="title"/>
          </p:nvPr>
        </p:nvSpPr>
        <p:spPr>
          <a:xfrm>
            <a:off x="752475" y="609600"/>
            <a:ext cx="3643150" cy="5603310"/>
          </a:xfrm>
        </p:spPr>
        <p:txBody>
          <a:bodyPr>
            <a:normAutofit/>
          </a:bodyPr>
          <a:lstStyle/>
          <a:p>
            <a:r>
              <a:rPr lang="en-US" b="1">
                <a:latin typeface="Arial"/>
                <a:cs typeface="Arial"/>
              </a:rPr>
              <a:t>How are Complaints Received and what do we do with them?</a:t>
            </a:r>
            <a:endParaRPr lang="en-US" b="1">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B7BAD8D1-D27F-29E5-FCED-E7C2764144B9}"/>
              </a:ext>
            </a:extLst>
          </p:cNvPr>
          <p:cNvGraphicFramePr>
            <a:graphicFrameLocks noGrp="1"/>
          </p:cNvGraphicFramePr>
          <p:nvPr>
            <p:ph idx="1"/>
            <p:extLst>
              <p:ext uri="{D42A27DB-BD31-4B8C-83A1-F6EECF244321}">
                <p14:modId xmlns:p14="http://schemas.microsoft.com/office/powerpoint/2010/main" val="175026737"/>
              </p:ext>
            </p:extLst>
          </p:nvPr>
        </p:nvGraphicFramePr>
        <p:xfrm>
          <a:off x="5127625" y="609600"/>
          <a:ext cx="5924550" cy="5603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190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1760-B6AA-E24D-B44B-99CA65C08FAF}"/>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a:t>Investigation Basics- Workflow</a:t>
            </a:r>
            <a:br>
              <a:rPr lang="en-US"/>
            </a:br>
            <a:r>
              <a:rPr lang="en-US"/>
              <a:t>Fact Finding vs. Investigation</a:t>
            </a:r>
          </a:p>
        </p:txBody>
      </p:sp>
      <p:sp>
        <p:nvSpPr>
          <p:cNvPr id="11" name="Rectangle 10">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02EB1602-1A67-B9D3-77B0-5A83A5B9B6D7}"/>
              </a:ext>
            </a:extLst>
          </p:cNvPr>
          <p:cNvGraphicFramePr>
            <a:graphicFrameLocks noGrp="1"/>
          </p:cNvGraphicFramePr>
          <p:nvPr>
            <p:ph sz="half" idx="1"/>
            <p:extLst>
              <p:ext uri="{D42A27DB-BD31-4B8C-83A1-F6EECF244321}">
                <p14:modId xmlns:p14="http://schemas.microsoft.com/office/powerpoint/2010/main" val="77739286"/>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423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82224C63-CDED-023D-EE01-56E2335C409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5"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F2F8578-A950-4D39-B76A-A738DCE4BE39}"/>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a:t>Investigation Basics- Workflow</a:t>
            </a:r>
            <a:br>
              <a:rPr lang="en-US"/>
            </a:br>
            <a:r>
              <a:rPr lang="en-US"/>
              <a:t>Fact Finding vs. Investigation</a:t>
            </a:r>
          </a:p>
        </p:txBody>
      </p:sp>
      <p:graphicFrame>
        <p:nvGraphicFramePr>
          <p:cNvPr id="8" name="Diagram 7">
            <a:extLst>
              <a:ext uri="{FF2B5EF4-FFF2-40B4-BE49-F238E27FC236}">
                <a16:creationId xmlns:a16="http://schemas.microsoft.com/office/drawing/2014/main" id="{5E338A1F-07A2-1661-3712-047C933332EB}"/>
              </a:ext>
            </a:extLst>
          </p:cNvPr>
          <p:cNvGraphicFramePr/>
          <p:nvPr>
            <p:extLst>
              <p:ext uri="{D42A27DB-BD31-4B8C-83A1-F6EECF244321}">
                <p14:modId xmlns:p14="http://schemas.microsoft.com/office/powerpoint/2010/main" val="3917821369"/>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7920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34590C2F051E4C99837E95B92C2715" ma:contentTypeVersion="14" ma:contentTypeDescription="Create a new document." ma:contentTypeScope="" ma:versionID="3485c5e8311f4bfcd92774b80b70a8cd">
  <xsd:schema xmlns:xsd="http://www.w3.org/2001/XMLSchema" xmlns:xs="http://www.w3.org/2001/XMLSchema" xmlns:p="http://schemas.microsoft.com/office/2006/metadata/properties" xmlns:ns2="a75dffd3-1d45-48c5-80ae-5afe4160c286" xmlns:ns3="fda67adb-895d-4017-8093-e7a591bacddc" xmlns:ns4="b882d378-6cd1-4eea-a711-4be59c7f8e2f" targetNamespace="http://schemas.microsoft.com/office/2006/metadata/properties" ma:root="true" ma:fieldsID="a86cd15c739e7effe61a156d42cc194b" ns2:_="" ns3:_="" ns4:_="">
    <xsd:import namespace="a75dffd3-1d45-48c5-80ae-5afe4160c286"/>
    <xsd:import namespace="fda67adb-895d-4017-8093-e7a591bacddc"/>
    <xsd:import namespace="b882d378-6cd1-4eea-a711-4be59c7f8e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dffd3-1d45-48c5-80ae-5afe4160c2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fe55c7-b50a-4889-82ed-4401b00af0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67adb-895d-4017-8093-e7a591bacd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82d378-6cd1-4eea-a711-4be59c7f8e2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b1162ae-8a47-4ea0-9cb0-1681e2ff952f}" ma:internalName="TaxCatchAll" ma:showField="CatchAllData" ma:web="fda67adb-895d-4017-8093-e7a591bac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82d378-6cd1-4eea-a711-4be59c7f8e2f" xsi:nil="true"/>
    <lcf76f155ced4ddcb4097134ff3c332f xmlns="a75dffd3-1d45-48c5-80ae-5afe4160c2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15ED9B-9519-4157-9E3F-F5655DFAB882}">
  <ds:schemaRefs>
    <ds:schemaRef ds:uri="a75dffd3-1d45-48c5-80ae-5afe4160c286"/>
    <ds:schemaRef ds:uri="b882d378-6cd1-4eea-a711-4be59c7f8e2f"/>
    <ds:schemaRef ds:uri="fda67adb-895d-4017-8093-e7a591bacd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6D76AF-5B54-41D1-B5C0-EA548846EB8E}">
  <ds:schemaRefs>
    <ds:schemaRef ds:uri="http://schemas.microsoft.com/sharepoint/v3/contenttype/forms"/>
  </ds:schemaRefs>
</ds:datastoreItem>
</file>

<file path=customXml/itemProps3.xml><?xml version="1.0" encoding="utf-8"?>
<ds:datastoreItem xmlns:ds="http://schemas.openxmlformats.org/officeDocument/2006/customXml" ds:itemID="{94E17B4B-070B-49BB-8582-88D14FA2819E}">
  <ds:schemaRefs>
    <ds:schemaRef ds:uri="http://schemas.microsoft.com/office/2006/metadata/propertie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fda67adb-895d-4017-8093-e7a591bacddc"/>
    <ds:schemaRef ds:uri="http://schemas.openxmlformats.org/package/2006/metadata/core-properties"/>
    <ds:schemaRef ds:uri="b882d378-6cd1-4eea-a711-4be59c7f8e2f"/>
    <ds:schemaRef ds:uri="a75dffd3-1d45-48c5-80ae-5afe4160c286"/>
  </ds:schemaRefs>
</ds:datastoreItem>
</file>

<file path=docMetadata/LabelInfo.xml><?xml version="1.0" encoding="utf-8"?>
<clbl:labelList xmlns:clbl="http://schemas.microsoft.com/office/2020/mipLabelMetadata">
  <clbl:label id="{5d7e2cd6-db7a-47be-bcc5-6bded478bab2}" enabled="0" method="" siteId="{5d7e2cd6-db7a-47be-bcc5-6bded478bab2}" removed="1"/>
</clbl:labelList>
</file>

<file path=docProps/app.xml><?xml version="1.0" encoding="utf-8"?>
<Properties xmlns="http://schemas.openxmlformats.org/officeDocument/2006/extended-properties" xmlns:vt="http://schemas.openxmlformats.org/officeDocument/2006/docPropsVTypes">
  <Template>TM04033921[[fn=Damask]]</Template>
  <TotalTime>3585</TotalTime>
  <Words>8896</Words>
  <Application>Microsoft Office PowerPoint</Application>
  <PresentationFormat>Widescreen</PresentationFormat>
  <Paragraphs>689</Paragraphs>
  <Slides>68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Aptos</vt:lpstr>
      <vt:lpstr>Arial</vt:lpstr>
      <vt:lpstr>Bookman Old Style</vt:lpstr>
      <vt:lpstr>Calibri</vt:lpstr>
      <vt:lpstr>Rockwell</vt:lpstr>
      <vt:lpstr>Wingdings</vt:lpstr>
      <vt:lpstr>Damask</vt:lpstr>
      <vt:lpstr>Conducting Investigations  Training Your Staff</vt:lpstr>
      <vt:lpstr>Agenda</vt:lpstr>
      <vt:lpstr>Workplace Investigation Basics- Purpose</vt:lpstr>
      <vt:lpstr>What are you trying to prove in your investigation?</vt:lpstr>
      <vt:lpstr>The Investigator’s Role</vt:lpstr>
      <vt:lpstr>The Employer’s Role</vt:lpstr>
      <vt:lpstr>How are Complaints Received and what do we do with them?</vt:lpstr>
      <vt:lpstr>Investigation Basics- Workflow Fact Finding vs. Investigation</vt:lpstr>
      <vt:lpstr>Investigation Basics- Workflow Fact Finding vs. Investigation</vt:lpstr>
      <vt:lpstr>Informal Investigation versus Formal Investigation</vt:lpstr>
      <vt:lpstr>Just when do you go to an outside investigator? </vt:lpstr>
      <vt:lpstr>Cont. reasons for outside investigator</vt:lpstr>
      <vt:lpstr>Cont. reasons for an outside investigator</vt:lpstr>
      <vt:lpstr>What rights do Employees Have?  </vt:lpstr>
      <vt:lpstr>Due Process Rights</vt:lpstr>
      <vt:lpstr>Investigations under Peace Officer Discipline Procedures Act (PODPA)</vt:lpstr>
      <vt:lpstr>Weingarten Rights</vt:lpstr>
      <vt:lpstr>What is the Representative’s Role During an Interview?</vt:lpstr>
      <vt:lpstr>Three separate Minnesota Court of Appeals decisions</vt:lpstr>
      <vt:lpstr>BUT</vt:lpstr>
      <vt:lpstr>Garrity Warnings</vt:lpstr>
      <vt:lpstr>Just Cause</vt:lpstr>
      <vt:lpstr>Steps of an Investigation</vt:lpstr>
      <vt:lpstr> Formal Investigation Basics- Workflow Overview </vt:lpstr>
      <vt:lpstr>Intake Interview</vt:lpstr>
      <vt:lpstr>Complaint Process </vt:lpstr>
      <vt:lpstr>1. Identify Allegations</vt:lpstr>
      <vt:lpstr>Severity levels </vt:lpstr>
      <vt:lpstr>2. Establishing Scope</vt:lpstr>
      <vt:lpstr>3. Identify Policies, Evidence, and Procedures in Play </vt:lpstr>
      <vt:lpstr>4. Investigation Strategy Plan</vt:lpstr>
      <vt:lpstr>4. Investigation Strategy Plan</vt:lpstr>
      <vt:lpstr>Sample- Investigation Plan Form </vt:lpstr>
      <vt:lpstr>5. Conducting Interviews - Preparation</vt:lpstr>
      <vt:lpstr>Communicate Clearly When Setting Up Interviews</vt:lpstr>
      <vt:lpstr>More Formal – Interview Advisories</vt:lpstr>
      <vt:lpstr>Question Development</vt:lpstr>
      <vt:lpstr>Sample Questions</vt:lpstr>
      <vt:lpstr>Interviewing the Subject/Focus</vt:lpstr>
      <vt:lpstr>Interviewing the Subject/Focus- Challenges</vt:lpstr>
      <vt:lpstr>Note Taking Tips </vt:lpstr>
      <vt:lpstr>Interviewing the Subject/Focus- Challenges</vt:lpstr>
      <vt:lpstr>Managing Confidentiality</vt:lpstr>
      <vt:lpstr>Banner Health System d/b/a Banner Estrella Medical Center,358 NLRB 93 (2012)</vt:lpstr>
      <vt:lpstr>Instead, per the Board, an employer “must”</vt:lpstr>
      <vt:lpstr>To Record or Not to Record?</vt:lpstr>
      <vt:lpstr>Assessing for Credibility</vt:lpstr>
      <vt:lpstr>Assessing for Credibility: Factors to Consider </vt:lpstr>
      <vt:lpstr>Summary of Findings- Conclusions and Next Steps </vt:lpstr>
      <vt:lpstr>6. Report Writing </vt:lpstr>
      <vt:lpstr>6. Report Writing </vt:lpstr>
      <vt:lpstr>7. Communications, Debrief and Assess for Discipline</vt:lpstr>
      <vt:lpstr>Assessing for discipline</vt:lpstr>
      <vt:lpstr>8. Documentation retention and storage</vt:lpstr>
      <vt:lpstr>Implementing Recommendations</vt:lpstr>
      <vt:lpstr>PowerPoint Presentation</vt:lpstr>
      <vt:lpstr>PowerPoint Presentation</vt:lpstr>
      <vt:lpstr>Employment Scenario: Alleged Theft of Blacktop by Public Works Truck Driver </vt:lpstr>
      <vt:lpstr>Employment Scenario: Alleged Theft of Blacktop by Public Works Truck Driver </vt:lpstr>
      <vt:lpstr>Employment Scenario: Alleged Theft of Blacktop by Public Works Truck Driver </vt:lpstr>
      <vt:lpstr>Next Steps </vt:lpstr>
      <vt:lpstr>Investigation scenario #2</vt:lpstr>
      <vt:lpstr>PowerPoint Presentation</vt:lpstr>
      <vt:lpstr>PowerPoint Presentation</vt:lpstr>
      <vt:lpstr>Interview Observation Activity</vt:lpstr>
      <vt:lpstr>Sample-Elissa the Sous Chef  Allegation and Scope Planning</vt:lpstr>
      <vt:lpstr>Sample-Elissa the Sous Chef  Allegation and Scope Planning</vt:lpstr>
      <vt:lpstr>Sample- Elissa the Sous Chef Data to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Ruetten</dc:creator>
  <cp:lastModifiedBy>Ben Reber</cp:lastModifiedBy>
  <cp:revision>92</cp:revision>
  <cp:lastPrinted>2025-06-16T14:40:31Z</cp:lastPrinted>
  <dcterms:created xsi:type="dcterms:W3CDTF">2013-08-14T15:58:06Z</dcterms:created>
  <dcterms:modified xsi:type="dcterms:W3CDTF">2026-01-30T19:15:43Z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0x010100FD34590C2F051E4C99837E95B92C2715</vt:lpwstr>
  </property>
  <property fmtid="{D5CDD505-2E9C-101B-9397-08002B2CF9AE}" pid="3" name="h2cdf333f3ad4268a35e5b54e84d372a">
    <vt:lpwstr>Policy|98a311d3-4cc7-4850-a082-47ed95fa2569</vt:lpwstr>
  </property>
  <property fmtid="{D5CDD505-2E9C-101B-9397-08002B2CF9AE}" pid="4" name="MACDepartment">
    <vt:lpwstr/>
  </property>
  <property fmtid="{D5CDD505-2E9C-101B-9397-08002B2CF9AE}" pid="5" name="PolicyType">
    <vt:lpwstr>1;#Policy|98a311d3-4cc7-4850-a082-47ed95fa2569</vt:lpwstr>
  </property>
  <property fmtid="{D5CDD505-2E9C-101B-9397-08002B2CF9AE}" pid="6" name="c15ca81714384c4b9307b20f88a3edda">
    <vt:lpwstr/>
  </property>
  <property fmtid="{D5CDD505-2E9C-101B-9397-08002B2CF9AE}" pid="7" name="Department">
    <vt:lpwstr/>
  </property>
  <property fmtid="{D5CDD505-2E9C-101B-9397-08002B2CF9AE}" pid="8" name="MediaServiceImageTags">
    <vt:lpwstr/>
  </property>
</Properties>
</file>